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63" r:id="rId4"/>
    <p:sldId id="265" r:id="rId5"/>
    <p:sldId id="264" r:id="rId6"/>
    <p:sldId id="267" r:id="rId7"/>
    <p:sldId id="268" r:id="rId8"/>
    <p:sldId id="269" r:id="rId9"/>
    <p:sldId id="272" r:id="rId10"/>
    <p:sldId id="260" r:id="rId11"/>
    <p:sldId id="273" r:id="rId12"/>
    <p:sldId id="274" r:id="rId13"/>
    <p:sldId id="275" r:id="rId14"/>
    <p:sldId id="276" r:id="rId15"/>
    <p:sldId id="277" r:id="rId16"/>
    <p:sldId id="284" r:id="rId17"/>
    <p:sldId id="283" r:id="rId18"/>
    <p:sldId id="291" r:id="rId19"/>
    <p:sldId id="288" r:id="rId20"/>
    <p:sldId id="289" r:id="rId21"/>
    <p:sldId id="290" r:id="rId22"/>
    <p:sldId id="287" r:id="rId23"/>
    <p:sldId id="286" r:id="rId24"/>
    <p:sldId id="285" r:id="rId25"/>
    <p:sldId id="257" r:id="rId26"/>
    <p:sldId id="278" r:id="rId27"/>
    <p:sldId id="292" r:id="rId28"/>
    <p:sldId id="293"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368A9-5D6B-4CCD-89C7-F3F522326081}" v="234" dt="2024-06-30T17:08:44.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D0AC3-1289-4396-9D02-1DBD7934EA07}"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E3A65-1F9F-4992-9C82-085877ECD91C}" type="slidenum">
              <a:rPr lang="en-IN" smtClean="0"/>
              <a:t>‹#›</a:t>
            </a:fld>
            <a:endParaRPr lang="en-IN"/>
          </a:p>
        </p:txBody>
      </p:sp>
    </p:spTree>
    <p:extLst>
      <p:ext uri="{BB962C8B-B14F-4D97-AF65-F5344CB8AC3E}">
        <p14:creationId xmlns:p14="http://schemas.microsoft.com/office/powerpoint/2010/main" val="848106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15E3A65-1F9F-4992-9C82-085877ECD91C}" type="slidenum">
              <a:rPr lang="en-IN" smtClean="0"/>
              <a:t>1</a:t>
            </a:fld>
            <a:endParaRPr lang="en-IN"/>
          </a:p>
        </p:txBody>
      </p:sp>
    </p:spTree>
    <p:extLst>
      <p:ext uri="{BB962C8B-B14F-4D97-AF65-F5344CB8AC3E}">
        <p14:creationId xmlns:p14="http://schemas.microsoft.com/office/powerpoint/2010/main" val="389867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545D-7CEC-9940-56D4-6E2496111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3844D8-4E7A-8498-4CF1-ED6562D1FE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B7C1E0-E6AA-1D7B-3248-987F201E6AF7}"/>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604347AF-1FE1-FCD9-69B3-712891346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E7600C-9D5D-7CD8-B9D6-B38C930FDACE}"/>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561611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32AB-0003-77B1-2044-D659122A81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BBA3CB-7E5A-0BF5-A358-272365C8D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CE94B1-A7AB-9EE8-5083-572C576444E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1C5B3A18-FD49-8EC8-6BEE-A23AA729A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04BFE2-9EE3-027B-A31B-CBCA516EC46A}"/>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72127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46608-4D6B-B8C9-499C-2A101855D4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20F7A-7F75-B6CE-8E23-E4BF88CE8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27006D-C7A2-0220-DFE0-A1FEF1423DE4}"/>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229F7D97-94BB-D488-4AF4-6B3566C943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D9A01-EE79-8D66-6810-355B07E6A9AC}"/>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89935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3ACD-9D9A-78D4-CFE6-5B8A09A823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99486D-8E23-7550-180E-E084B9B1F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1A07B7-5FBB-9407-2405-DE69BD4B6F50}"/>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89E13081-9AD2-E3E3-4722-D18C814B1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DAADB9-6F40-F090-3569-FBC0ABCD2BC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20826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259C-D421-8A02-CE30-BAF43CB6D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0A8C32-3D45-391B-5DBC-1F87C675C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A87A1C-6A20-149A-5165-522759359E5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F9FC3179-4211-C41E-39B8-C6D4245D81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DF44E8-4E9D-F9F6-E843-A4E562178FE5}"/>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87393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FD06-AE45-E31B-4DC1-00D7078D06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56671C-0AB7-EECF-8BC1-38E6AB5CF7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99996-586C-9950-F3ED-A4BB604DA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D3EA6E-27C0-3AB5-392D-54391EACE9EF}"/>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103A7E0-0FB1-3CB6-3878-EE1B74E502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2948D5-7115-407E-2A59-C0DFCF4C226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2278670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E6E-3365-6E14-9F2E-CC23CFD1FD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F80B03-1E22-A054-3684-DDCADE99F0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5C2124-2B13-9DF1-B570-F7732BA500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A59FC5-F2E4-69DE-B8C1-952D4DE34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BFBA5D-57AF-632D-71A9-0011C1DCA0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240AA3-B01F-47F4-26A3-92F974A612B8}"/>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8" name="Footer Placeholder 7">
            <a:extLst>
              <a:ext uri="{FF2B5EF4-FFF2-40B4-BE49-F238E27FC236}">
                <a16:creationId xmlns:a16="http://schemas.microsoft.com/office/drawing/2014/main" id="{7564254D-5D66-7423-A73C-E949ECB838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6C7358-0485-ABDD-0639-578AD2F228DE}"/>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23381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6549-85DD-A410-7A78-AEC5E00871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7E354A-8709-54D0-25E3-2A7E52D8E5A2}"/>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4" name="Footer Placeholder 3">
            <a:extLst>
              <a:ext uri="{FF2B5EF4-FFF2-40B4-BE49-F238E27FC236}">
                <a16:creationId xmlns:a16="http://schemas.microsoft.com/office/drawing/2014/main" id="{301D3357-BB9F-6EBF-DE9D-A8F53F5CCD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F1F9A1-318C-E336-A58D-DBECE6DCB750}"/>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40112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B7B8B-81CF-5A72-94AF-7C2CDE315CF1}"/>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3" name="Footer Placeholder 2">
            <a:extLst>
              <a:ext uri="{FF2B5EF4-FFF2-40B4-BE49-F238E27FC236}">
                <a16:creationId xmlns:a16="http://schemas.microsoft.com/office/drawing/2014/main" id="{2C6C8FD2-FBB0-BFB1-6F46-F5A8AA2F51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702175-C667-6755-AB64-CA5F41976490}"/>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110257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9C2-5788-DD1C-D360-48057862F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4CDA5B-5431-15B9-2B1A-397B2EA0A6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91A065-7ADE-2F89-3420-D740918CC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C64E5-BC02-B9F8-FCE0-3B0F91AC4F4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BECB3AA-7AFF-2D1C-9C77-452B463C1E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D4F5D0-D906-FA1A-6EE6-71084B1E620D}"/>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1976087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3A43-F3F7-B165-9C2D-F45F34F8F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3F2E0C-25DB-EC75-971D-566BAEC5B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14F307-0DA9-F479-8093-87E7A8574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0BE5E-3D96-4087-4DEB-E4A3318C25C8}"/>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33E8708-130E-068B-868B-6D84C27C9D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E56F14-2F83-2A94-1099-5669132F3F2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21792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147BC-313B-04E4-6CED-2B7D8A591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26196F-A7A1-CD8F-E59D-3465A88565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78228B-FA94-1989-1895-AD208C079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BA397E3B-C6D5-D4BC-78FA-7130AAD75D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168E9D-2221-37CB-BA9B-728AA710E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38D86-B5D7-47C7-82B4-8C1575E1EEBF}" type="slidenum">
              <a:rPr lang="en-IN" smtClean="0"/>
              <a:t>‹#›</a:t>
            </a:fld>
            <a:endParaRPr lang="en-IN"/>
          </a:p>
        </p:txBody>
      </p:sp>
    </p:spTree>
    <p:extLst>
      <p:ext uri="{BB962C8B-B14F-4D97-AF65-F5344CB8AC3E}">
        <p14:creationId xmlns:p14="http://schemas.microsoft.com/office/powerpoint/2010/main" val="19291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9.png"/><Relationship Id="rId5" Type="http://schemas.openxmlformats.org/officeDocument/2006/relationships/image" Target="../media/image15.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1.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D45F-98AF-C096-0007-7D2B7EC665C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A3376D0-C5AE-F712-E4C9-8FCFA92FF212}"/>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B0F2649C-C4EC-A2A2-31BB-9F1F3B1003A1}"/>
              </a:ext>
            </a:extLst>
          </p:cNvPr>
          <p:cNvPicPr>
            <a:picLocks noChangeAspect="1"/>
          </p:cNvPicPr>
          <p:nvPr/>
        </p:nvPicPr>
        <p:blipFill rotWithShape="1">
          <a:blip r:embed="rId5"/>
          <a:srcRect l="-510" t="-16" r="510" b="16"/>
          <a:stretch/>
        </p:blipFill>
        <p:spPr>
          <a:xfrm>
            <a:off x="-271687" y="2209"/>
            <a:ext cx="12192000" cy="6855791"/>
          </a:xfrm>
          <a:prstGeom prst="rect">
            <a:avLst/>
          </a:prstGeom>
        </p:spPr>
      </p:pic>
      <p:sp>
        <p:nvSpPr>
          <p:cNvPr id="6" name="TextBox 5">
            <a:extLst>
              <a:ext uri="{FF2B5EF4-FFF2-40B4-BE49-F238E27FC236}">
                <a16:creationId xmlns:a16="http://schemas.microsoft.com/office/drawing/2014/main" id="{75739A04-E88F-6E06-E4F5-5BB69F606068}"/>
              </a:ext>
            </a:extLst>
          </p:cNvPr>
          <p:cNvSpPr txBox="1"/>
          <p:nvPr/>
        </p:nvSpPr>
        <p:spPr>
          <a:xfrm>
            <a:off x="3027285" y="2858610"/>
            <a:ext cx="5504155" cy="2123658"/>
          </a:xfrm>
          <a:prstGeom prst="rect">
            <a:avLst/>
          </a:prstGeom>
          <a:noFill/>
        </p:spPr>
        <p:txBody>
          <a:bodyPr wrap="square">
            <a:spAutoFit/>
          </a:bodyPr>
          <a:lstStyle/>
          <a:p>
            <a:r>
              <a:rPr lang="en-IN" sz="4400" dirty="0">
                <a:solidFill>
                  <a:srgbClr val="FF0000"/>
                </a:solidFill>
                <a:latin typeface="Calibri" panose="020F0502020204030204" pitchFamily="34" charset="0"/>
                <a:ea typeface="Calibri" panose="020F0502020204030204" pitchFamily="34" charset="0"/>
                <a:cs typeface="Calibri" panose="020F0502020204030204" pitchFamily="34" charset="0"/>
              </a:rPr>
              <a:t>Capstone Project   -      	Retail Analysis</a:t>
            </a:r>
            <a:br>
              <a:rPr lang="en-IN" sz="4400" dirty="0">
                <a:solidFill>
                  <a:srgbClr val="FF0000"/>
                </a:solidFill>
                <a:latin typeface="Calibri" panose="020F0502020204030204" pitchFamily="34" charset="0"/>
                <a:ea typeface="Calibri" panose="020F0502020204030204" pitchFamily="34" charset="0"/>
                <a:cs typeface="Calibri" panose="020F0502020204030204" pitchFamily="34" charset="0"/>
              </a:rPr>
            </a:br>
            <a:endParaRPr lang="en-IN" sz="4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1F4339C-9566-16B6-CBA2-140A95EFE699}"/>
              </a:ext>
            </a:extLst>
          </p:cNvPr>
          <p:cNvPicPr>
            <a:picLocks noChangeAspect="1"/>
          </p:cNvPicPr>
          <p:nvPr/>
        </p:nvPicPr>
        <p:blipFill>
          <a:blip r:embed="rId6"/>
          <a:stretch>
            <a:fillRect/>
          </a:stretch>
        </p:blipFill>
        <p:spPr>
          <a:xfrm>
            <a:off x="271687" y="895840"/>
            <a:ext cx="732348" cy="453046"/>
          </a:xfrm>
          <a:prstGeom prst="rect">
            <a:avLst/>
          </a:prstGeom>
        </p:spPr>
      </p:pic>
      <p:sp>
        <p:nvSpPr>
          <p:cNvPr id="14" name="TextBox 13">
            <a:extLst>
              <a:ext uri="{FF2B5EF4-FFF2-40B4-BE49-F238E27FC236}">
                <a16:creationId xmlns:a16="http://schemas.microsoft.com/office/drawing/2014/main" id="{961DF41E-2072-F339-413C-665A29D1C4CD}"/>
              </a:ext>
            </a:extLst>
          </p:cNvPr>
          <p:cNvSpPr txBox="1"/>
          <p:nvPr/>
        </p:nvSpPr>
        <p:spPr>
          <a:xfrm>
            <a:off x="1074199" y="895840"/>
            <a:ext cx="2361460" cy="369332"/>
          </a:xfrm>
          <a:prstGeom prst="rect">
            <a:avLst/>
          </a:prstGeom>
          <a:noFill/>
        </p:spPr>
        <p:txBody>
          <a:bodyPr wrap="square" rtlCol="0">
            <a:spAutoFit/>
          </a:bodyPr>
          <a:lstStyle/>
          <a:p>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Microsoft  | </a:t>
            </a:r>
            <a:r>
              <a:rPr lang="en-US" dirty="0" err="1">
                <a:highlight>
                  <a:srgbClr val="FFFF00"/>
                </a:highlight>
                <a:latin typeface="Calibri" panose="020F0502020204030204" pitchFamily="34" charset="0"/>
                <a:ea typeface="Calibri" panose="020F0502020204030204" pitchFamily="34" charset="0"/>
                <a:cs typeface="Calibri" panose="020F0502020204030204" pitchFamily="34" charset="0"/>
              </a:rPr>
              <a:t>powerbi</a:t>
            </a:r>
            <a:endParaRPr lang="en-IN" dirty="0">
              <a:highlight>
                <a:srgbClr val="FFFF00"/>
              </a:highlight>
            </a:endParaRPr>
          </a:p>
        </p:txBody>
      </p:sp>
      <p:pic>
        <p:nvPicPr>
          <p:cNvPr id="5" name="Audio 4">
            <a:hlinkClick r:id="" action="ppaction://media"/>
            <a:extLst>
              <a:ext uri="{FF2B5EF4-FFF2-40B4-BE49-F238E27FC236}">
                <a16:creationId xmlns:a16="http://schemas.microsoft.com/office/drawing/2014/main" id="{8CBB1DB3-7747-1845-C9D5-D7C9F120FB1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08302995"/>
      </p:ext>
    </p:extLst>
  </p:cSld>
  <p:clrMapOvr>
    <a:masterClrMapping/>
  </p:clrMapOvr>
  <mc:AlternateContent xmlns:mc="http://schemas.openxmlformats.org/markup-compatibility/2006" xmlns:p14="http://schemas.microsoft.com/office/powerpoint/2010/main">
    <mc:Choice Requires="p14">
      <p:transition spd="slow" p14:dur="2000" advTm="13158"/>
    </mc:Choice>
    <mc:Fallback xmlns="">
      <p:transition spd="slow" advTm="13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E8D410EE-85F7-73E2-A42A-8E9BDD0CCB37}"/>
              </a:ext>
            </a:extLst>
          </p:cNvPr>
          <p:cNvPicPr>
            <a:picLocks noChangeAspect="1"/>
          </p:cNvPicPr>
          <p:nvPr/>
        </p:nvPicPr>
        <p:blipFill>
          <a:blip r:embed="rId5"/>
          <a:stretch>
            <a:fillRect/>
          </a:stretch>
        </p:blipFill>
        <p:spPr>
          <a:xfrm>
            <a:off x="7121" y="0"/>
            <a:ext cx="12184879" cy="6858000"/>
          </a:xfrm>
          <a:prstGeom prst="rect">
            <a:avLst/>
          </a:prstGeom>
        </p:spPr>
      </p:pic>
      <p:pic>
        <p:nvPicPr>
          <p:cNvPr id="12" name="Picture 11">
            <a:extLst>
              <a:ext uri="{FF2B5EF4-FFF2-40B4-BE49-F238E27FC236}">
                <a16:creationId xmlns:a16="http://schemas.microsoft.com/office/drawing/2014/main" id="{E8584F7A-4FD9-E3A5-2DF4-0C5D33A46042}"/>
              </a:ext>
            </a:extLst>
          </p:cNvPr>
          <p:cNvPicPr>
            <a:picLocks noChangeAspect="1"/>
          </p:cNvPicPr>
          <p:nvPr/>
        </p:nvPicPr>
        <p:blipFill>
          <a:blip r:embed="rId6"/>
          <a:stretch>
            <a:fillRect/>
          </a:stretch>
        </p:blipFill>
        <p:spPr>
          <a:xfrm>
            <a:off x="6614176" y="2849732"/>
            <a:ext cx="5570703" cy="4008268"/>
          </a:xfrm>
          <a:prstGeom prst="rect">
            <a:avLst/>
          </a:prstGeom>
        </p:spPr>
      </p:pic>
      <p:sp>
        <p:nvSpPr>
          <p:cNvPr id="14" name="TextBox 13">
            <a:extLst>
              <a:ext uri="{FF2B5EF4-FFF2-40B4-BE49-F238E27FC236}">
                <a16:creationId xmlns:a16="http://schemas.microsoft.com/office/drawing/2014/main" id="{77D7749B-F241-167B-091D-49E3778F5549}"/>
              </a:ext>
            </a:extLst>
          </p:cNvPr>
          <p:cNvSpPr txBox="1"/>
          <p:nvPr/>
        </p:nvSpPr>
        <p:spPr>
          <a:xfrm>
            <a:off x="328474" y="639193"/>
            <a:ext cx="8851036"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6" name="TextBox 15">
            <a:extLst>
              <a:ext uri="{FF2B5EF4-FFF2-40B4-BE49-F238E27FC236}">
                <a16:creationId xmlns:a16="http://schemas.microsoft.com/office/drawing/2014/main" id="{99776B32-0DEA-D7BF-D05A-628B1F33E248}"/>
              </a:ext>
            </a:extLst>
          </p:cNvPr>
          <p:cNvSpPr txBox="1"/>
          <p:nvPr/>
        </p:nvSpPr>
        <p:spPr>
          <a:xfrm>
            <a:off x="124288" y="1331649"/>
            <a:ext cx="5971712" cy="1754326"/>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2" name="Audio 1">
            <a:hlinkClick r:id="" action="ppaction://media"/>
            <a:extLst>
              <a:ext uri="{FF2B5EF4-FFF2-40B4-BE49-F238E27FC236}">
                <a16:creationId xmlns:a16="http://schemas.microsoft.com/office/drawing/2014/main" id="{8D5A3B09-F0B3-3B2A-A583-8925753B445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96371105"/>
      </p:ext>
    </p:extLst>
  </p:cSld>
  <p:clrMapOvr>
    <a:masterClrMapping/>
  </p:clrMapOvr>
  <mc:AlternateContent xmlns:mc="http://schemas.openxmlformats.org/markup-compatibility/2006" xmlns:p14="http://schemas.microsoft.com/office/powerpoint/2010/main">
    <mc:Choice Requires="p14">
      <p:transition spd="slow" p14:dur="2000" advTm="23290"/>
    </mc:Choice>
    <mc:Fallback xmlns="">
      <p:transition spd="slow" advTm="2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0BA10F9F-F70F-8109-8FB4-E4170196B66E}"/>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3F9DD836-CB58-4982-FA06-DC54AF805BB8}"/>
              </a:ext>
            </a:extLst>
          </p:cNvPr>
          <p:cNvPicPr>
            <a:picLocks noChangeAspect="1"/>
          </p:cNvPicPr>
          <p:nvPr/>
        </p:nvPicPr>
        <p:blipFill>
          <a:blip r:embed="rId6"/>
          <a:stretch>
            <a:fillRect/>
          </a:stretch>
        </p:blipFill>
        <p:spPr>
          <a:xfrm>
            <a:off x="7121" y="0"/>
            <a:ext cx="12177757" cy="6858000"/>
          </a:xfrm>
          <a:prstGeom prst="rect">
            <a:avLst/>
          </a:prstGeom>
        </p:spPr>
      </p:pic>
      <p:pic>
        <p:nvPicPr>
          <p:cNvPr id="3" name="Audio 2">
            <a:hlinkClick r:id="" action="ppaction://media"/>
            <a:extLst>
              <a:ext uri="{FF2B5EF4-FFF2-40B4-BE49-F238E27FC236}">
                <a16:creationId xmlns:a16="http://schemas.microsoft.com/office/drawing/2014/main" id="{3C284639-AACA-FDA2-98AA-10DBBC5EC15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28621403"/>
      </p:ext>
    </p:extLst>
  </p:cSld>
  <p:clrMapOvr>
    <a:masterClrMapping/>
  </p:clrMapOvr>
  <mc:AlternateContent xmlns:mc="http://schemas.openxmlformats.org/markup-compatibility/2006" xmlns:p14="http://schemas.microsoft.com/office/powerpoint/2010/main">
    <mc:Choice Requires="p14">
      <p:transition spd="slow" p14:dur="2000" advTm="1181"/>
    </mc:Choice>
    <mc:Fallback xmlns="">
      <p:transition spd="slow" advTm="1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A13ADB3-A4FB-448E-9994-9F591CB01891}"/>
              </a:ext>
            </a:extLst>
          </p:cNvPr>
          <p:cNvPicPr>
            <a:picLocks noChangeAspect="1"/>
          </p:cNvPicPr>
          <p:nvPr/>
        </p:nvPicPr>
        <p:blipFill>
          <a:blip r:embed="rId5"/>
          <a:stretch>
            <a:fillRect/>
          </a:stretch>
        </p:blipFill>
        <p:spPr>
          <a:xfrm>
            <a:off x="7121" y="0"/>
            <a:ext cx="12184879" cy="6858000"/>
          </a:xfrm>
          <a:prstGeom prst="rect">
            <a:avLst/>
          </a:prstGeom>
        </p:spPr>
      </p:pic>
      <p:pic>
        <p:nvPicPr>
          <p:cNvPr id="6" name="Picture 5">
            <a:extLst>
              <a:ext uri="{FF2B5EF4-FFF2-40B4-BE49-F238E27FC236}">
                <a16:creationId xmlns:a16="http://schemas.microsoft.com/office/drawing/2014/main" id="{1933666D-84D6-618A-4865-F85BC4716AA1}"/>
              </a:ext>
            </a:extLst>
          </p:cNvPr>
          <p:cNvPicPr>
            <a:picLocks noChangeAspect="1"/>
          </p:cNvPicPr>
          <p:nvPr/>
        </p:nvPicPr>
        <p:blipFill>
          <a:blip r:embed="rId6"/>
          <a:stretch>
            <a:fillRect/>
          </a:stretch>
        </p:blipFill>
        <p:spPr>
          <a:xfrm>
            <a:off x="5402491" y="2758085"/>
            <a:ext cx="6782388" cy="4099915"/>
          </a:xfrm>
          <a:prstGeom prst="rect">
            <a:avLst/>
          </a:prstGeom>
        </p:spPr>
      </p:pic>
      <p:sp>
        <p:nvSpPr>
          <p:cNvPr id="7" name="TextBox 6">
            <a:extLst>
              <a:ext uri="{FF2B5EF4-FFF2-40B4-BE49-F238E27FC236}">
                <a16:creationId xmlns:a16="http://schemas.microsoft.com/office/drawing/2014/main" id="{4551B168-2972-948B-3976-18ADB1BD0F18}"/>
              </a:ext>
            </a:extLst>
          </p:cNvPr>
          <p:cNvSpPr txBox="1"/>
          <p:nvPr/>
        </p:nvSpPr>
        <p:spPr>
          <a:xfrm>
            <a:off x="630316" y="133165"/>
            <a:ext cx="8069802" cy="923330"/>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What is the distribution of customers across different demographic segments? (Visual: Customer segmentation by demographics)</a:t>
            </a:r>
            <a:br>
              <a:rPr lang="en-US" dirty="0">
                <a:effectLst/>
              </a:rPr>
            </a:br>
            <a:endParaRPr lang="en-IN" dirty="0"/>
          </a:p>
        </p:txBody>
      </p:sp>
      <p:sp>
        <p:nvSpPr>
          <p:cNvPr id="10" name="TextBox 9">
            <a:extLst>
              <a:ext uri="{FF2B5EF4-FFF2-40B4-BE49-F238E27FC236}">
                <a16:creationId xmlns:a16="http://schemas.microsoft.com/office/drawing/2014/main" id="{335E96C4-4484-6255-FE10-AD4A551EE23F}"/>
              </a:ext>
            </a:extLst>
          </p:cNvPr>
          <p:cNvSpPr txBox="1"/>
          <p:nvPr/>
        </p:nvSpPr>
        <p:spPr>
          <a:xfrm>
            <a:off x="798991" y="958788"/>
            <a:ext cx="4305670" cy="2308324"/>
          </a:xfrm>
          <a:prstGeom prst="rect">
            <a:avLst/>
          </a:prstGeom>
          <a:noFill/>
        </p:spPr>
        <p:txBody>
          <a:bodyPr wrap="square" rtlCol="0">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2" name="Audio 1">
            <a:hlinkClick r:id="" action="ppaction://media"/>
            <a:extLst>
              <a:ext uri="{FF2B5EF4-FFF2-40B4-BE49-F238E27FC236}">
                <a16:creationId xmlns:a16="http://schemas.microsoft.com/office/drawing/2014/main" id="{10E5C6EF-CACA-9777-DFAA-C9A497033AD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8079286"/>
      </p:ext>
    </p:extLst>
  </p:cSld>
  <p:clrMapOvr>
    <a:masterClrMapping/>
  </p:clrMapOvr>
  <mc:AlternateContent xmlns:mc="http://schemas.openxmlformats.org/markup-compatibility/2006" xmlns:p14="http://schemas.microsoft.com/office/powerpoint/2010/main">
    <mc:Choice Requires="p14">
      <p:transition spd="slow" p14:dur="2000" advTm="28580"/>
    </mc:Choice>
    <mc:Fallback xmlns="">
      <p:transition spd="slow" advTm="28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CA8F1FA5-479E-202F-B499-D125880E8330}"/>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1304A72F-0BF0-B2EE-622C-731B95D1AD77}"/>
              </a:ext>
            </a:extLst>
          </p:cNvPr>
          <p:cNvPicPr>
            <a:picLocks noChangeAspect="1"/>
          </p:cNvPicPr>
          <p:nvPr/>
        </p:nvPicPr>
        <p:blipFill>
          <a:blip r:embed="rId6"/>
          <a:stretch>
            <a:fillRect/>
          </a:stretch>
        </p:blipFill>
        <p:spPr>
          <a:xfrm>
            <a:off x="4279036" y="2482032"/>
            <a:ext cx="7920085" cy="4375967"/>
          </a:xfrm>
          <a:prstGeom prst="rect">
            <a:avLst/>
          </a:prstGeom>
        </p:spPr>
      </p:pic>
      <p:sp>
        <p:nvSpPr>
          <p:cNvPr id="6" name="TextBox 5">
            <a:extLst>
              <a:ext uri="{FF2B5EF4-FFF2-40B4-BE49-F238E27FC236}">
                <a16:creationId xmlns:a16="http://schemas.microsoft.com/office/drawing/2014/main" id="{4D6C8CBF-0B33-BD19-F733-D8B9C9A394D9}"/>
              </a:ext>
            </a:extLst>
          </p:cNvPr>
          <p:cNvSpPr txBox="1"/>
          <p:nvPr/>
        </p:nvSpPr>
        <p:spPr>
          <a:xfrm>
            <a:off x="106532" y="1411550"/>
            <a:ext cx="3826276"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7" name="TextBox 6">
            <a:extLst>
              <a:ext uri="{FF2B5EF4-FFF2-40B4-BE49-F238E27FC236}">
                <a16:creationId xmlns:a16="http://schemas.microsoft.com/office/drawing/2014/main" id="{00307CD1-DBD1-C93D-9D7D-9BFE381E782A}"/>
              </a:ext>
            </a:extLst>
          </p:cNvPr>
          <p:cNvSpPr txBox="1"/>
          <p:nvPr/>
        </p:nvSpPr>
        <p:spPr>
          <a:xfrm>
            <a:off x="914400" y="497150"/>
            <a:ext cx="7093258" cy="1200329"/>
          </a:xfrm>
          <a:prstGeom prst="rect">
            <a:avLst/>
          </a:prstGeom>
          <a:noFill/>
        </p:spPr>
        <p:txBody>
          <a:bodyPr wrap="square" rtlCol="0">
            <a:spAutoFit/>
          </a:bodyPr>
          <a:lstStyle/>
          <a:p>
            <a:r>
              <a:rPr lang="en-US" sz="1800" b="1" dirty="0">
                <a:effectLst/>
              </a:rPr>
              <a:t>How does customer lifetime value vary for different customer acquisition channels? (Visual: CLTV by acquisition channel)</a:t>
            </a:r>
            <a:endParaRPr lang="en-US" dirty="0">
              <a:effectLst/>
            </a:endParaRPr>
          </a:p>
          <a:p>
            <a:br>
              <a:rPr lang="en-US" dirty="0">
                <a:effectLst/>
              </a:rPr>
            </a:br>
            <a:endParaRPr lang="en-IN" dirty="0"/>
          </a:p>
        </p:txBody>
      </p:sp>
      <p:pic>
        <p:nvPicPr>
          <p:cNvPr id="3" name="Audio 2">
            <a:hlinkClick r:id="" action="ppaction://media"/>
            <a:extLst>
              <a:ext uri="{FF2B5EF4-FFF2-40B4-BE49-F238E27FC236}">
                <a16:creationId xmlns:a16="http://schemas.microsoft.com/office/drawing/2014/main" id="{7B91F20E-A4EA-7C26-5C12-B4E995441BD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2851259"/>
      </p:ext>
    </p:extLst>
  </p:cSld>
  <p:clrMapOvr>
    <a:masterClrMapping/>
  </p:clrMapOvr>
  <mc:AlternateContent xmlns:mc="http://schemas.openxmlformats.org/markup-compatibility/2006" xmlns:p14="http://schemas.microsoft.com/office/powerpoint/2010/main">
    <mc:Choice Requires="p14">
      <p:transition spd="slow" p14:dur="2000" advTm="1617"/>
    </mc:Choice>
    <mc:Fallback xmlns="">
      <p:transition spd="slow" advTm="1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68B0FB9-5C8C-E721-37EC-A435B805CE07}"/>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A454F1D1-F106-40A0-26C0-7330F0D7D60C}"/>
              </a:ext>
            </a:extLst>
          </p:cNvPr>
          <p:cNvPicPr>
            <a:picLocks noChangeAspect="1"/>
          </p:cNvPicPr>
          <p:nvPr/>
        </p:nvPicPr>
        <p:blipFill>
          <a:blip r:embed="rId6"/>
          <a:stretch>
            <a:fillRect/>
          </a:stretch>
        </p:blipFill>
        <p:spPr>
          <a:xfrm>
            <a:off x="5059481" y="2701802"/>
            <a:ext cx="7139640" cy="4156198"/>
          </a:xfrm>
          <a:prstGeom prst="rect">
            <a:avLst/>
          </a:prstGeom>
        </p:spPr>
      </p:pic>
      <p:sp>
        <p:nvSpPr>
          <p:cNvPr id="5" name="TextBox 4">
            <a:extLst>
              <a:ext uri="{FF2B5EF4-FFF2-40B4-BE49-F238E27FC236}">
                <a16:creationId xmlns:a16="http://schemas.microsoft.com/office/drawing/2014/main" id="{B28C83C3-F6C8-24EF-7EB6-F0CD18F1D6DE}"/>
              </a:ext>
            </a:extLst>
          </p:cNvPr>
          <p:cNvSpPr txBox="1"/>
          <p:nvPr/>
        </p:nvSpPr>
        <p:spPr>
          <a:xfrm flipH="1">
            <a:off x="1125762" y="488271"/>
            <a:ext cx="7556598" cy="1200329"/>
          </a:xfrm>
          <a:prstGeom prst="rect">
            <a:avLst/>
          </a:prstGeom>
          <a:noFill/>
        </p:spPr>
        <p:txBody>
          <a:bodyPr wrap="square" rtlCol="0">
            <a:spAutoFit/>
          </a:bodyPr>
          <a:lstStyle/>
          <a:p>
            <a:r>
              <a:rPr lang="en-US" sz="1800" b="1" dirty="0">
                <a:effectLst/>
              </a:rPr>
              <a:t>How does customer lifetime value vary for different customer acquisition channels? </a:t>
            </a:r>
            <a:endParaRPr lang="en-US" dirty="0">
              <a:effectLst/>
            </a:endParaRPr>
          </a:p>
          <a:p>
            <a:br>
              <a:rPr lang="en-US" dirty="0">
                <a:effectLst/>
              </a:rPr>
            </a:br>
            <a:endParaRPr lang="en-IN" dirty="0"/>
          </a:p>
        </p:txBody>
      </p:sp>
      <p:sp>
        <p:nvSpPr>
          <p:cNvPr id="7" name="TextBox 6">
            <a:extLst>
              <a:ext uri="{FF2B5EF4-FFF2-40B4-BE49-F238E27FC236}">
                <a16:creationId xmlns:a16="http://schemas.microsoft.com/office/drawing/2014/main" id="{946254BD-6F0C-1A09-8EFC-329EF484E539}"/>
              </a:ext>
            </a:extLst>
          </p:cNvPr>
          <p:cNvSpPr txBox="1"/>
          <p:nvPr/>
        </p:nvSpPr>
        <p:spPr>
          <a:xfrm>
            <a:off x="221942" y="1553592"/>
            <a:ext cx="4572000"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3" name="Audio 2">
            <a:hlinkClick r:id="" action="ppaction://media"/>
            <a:extLst>
              <a:ext uri="{FF2B5EF4-FFF2-40B4-BE49-F238E27FC236}">
                <a16:creationId xmlns:a16="http://schemas.microsoft.com/office/drawing/2014/main" id="{818EAF35-3DD4-51D9-85F5-F92EF4B60C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30355831"/>
      </p:ext>
    </p:extLst>
  </p:cSld>
  <p:clrMapOvr>
    <a:masterClrMapping/>
  </p:clrMapOvr>
  <mc:AlternateContent xmlns:mc="http://schemas.openxmlformats.org/markup-compatibility/2006" xmlns:p14="http://schemas.microsoft.com/office/powerpoint/2010/main">
    <mc:Choice Requires="p14">
      <p:transition spd="slow" p14:dur="2000" advTm="1479"/>
    </mc:Choice>
    <mc:Fallback xmlns="">
      <p:transition spd="slow" advTm="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AB681B1-777B-3C32-EFD4-E7752F01CDFB}"/>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145D447B-D058-494D-F07D-6AE67ABA8C66}"/>
              </a:ext>
            </a:extLst>
          </p:cNvPr>
          <p:cNvPicPr>
            <a:picLocks noChangeAspect="1"/>
          </p:cNvPicPr>
          <p:nvPr/>
        </p:nvPicPr>
        <p:blipFill>
          <a:blip r:embed="rId6"/>
          <a:stretch>
            <a:fillRect/>
          </a:stretch>
        </p:blipFill>
        <p:spPr>
          <a:xfrm>
            <a:off x="7121" y="-2742"/>
            <a:ext cx="12177758" cy="6860742"/>
          </a:xfrm>
          <a:prstGeom prst="rect">
            <a:avLst/>
          </a:prstGeom>
        </p:spPr>
      </p:pic>
      <p:pic>
        <p:nvPicPr>
          <p:cNvPr id="3" name="Audio 2">
            <a:hlinkClick r:id="" action="ppaction://media"/>
            <a:extLst>
              <a:ext uri="{FF2B5EF4-FFF2-40B4-BE49-F238E27FC236}">
                <a16:creationId xmlns:a16="http://schemas.microsoft.com/office/drawing/2014/main" id="{39CD4883-3980-AA10-1632-7F1495CC39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8316207"/>
      </p:ext>
    </p:extLst>
  </p:cSld>
  <p:clrMapOvr>
    <a:masterClrMapping/>
  </p:clrMapOvr>
  <mc:AlternateContent xmlns:mc="http://schemas.openxmlformats.org/markup-compatibility/2006" xmlns:p14="http://schemas.microsoft.com/office/powerpoint/2010/main">
    <mc:Choice Requires="p14">
      <p:transition spd="slow" p14:dur="2000" advTm="970"/>
    </mc:Choice>
    <mc:Fallback xmlns="">
      <p:transition spd="slow" advTm="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2F137300-2A66-58E4-C6CB-126B31393CF9}"/>
              </a:ext>
            </a:extLst>
          </p:cNvPr>
          <p:cNvPicPr>
            <a:picLocks noChangeAspect="1"/>
          </p:cNvPicPr>
          <p:nvPr/>
        </p:nvPicPr>
        <p:blipFill>
          <a:blip r:embed="rId6"/>
          <a:stretch>
            <a:fillRect/>
          </a:stretch>
        </p:blipFill>
        <p:spPr>
          <a:xfrm>
            <a:off x="5824981" y="2970181"/>
            <a:ext cx="6359898" cy="4017285"/>
          </a:xfrm>
          <a:prstGeom prst="rect">
            <a:avLst/>
          </a:prstGeom>
        </p:spPr>
      </p:pic>
      <p:sp>
        <p:nvSpPr>
          <p:cNvPr id="8" name="TextBox 7">
            <a:extLst>
              <a:ext uri="{FF2B5EF4-FFF2-40B4-BE49-F238E27FC236}">
                <a16:creationId xmlns:a16="http://schemas.microsoft.com/office/drawing/2014/main" id="{078A9D1E-6D49-4DBC-9F00-8D850ADA0FFD}"/>
              </a:ext>
            </a:extLst>
          </p:cNvPr>
          <p:cNvSpPr txBox="1"/>
          <p:nvPr/>
        </p:nvSpPr>
        <p:spPr>
          <a:xfrm>
            <a:off x="1180730" y="541538"/>
            <a:ext cx="8602462"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sp>
        <p:nvSpPr>
          <p:cNvPr id="10" name="TextBox 9">
            <a:extLst>
              <a:ext uri="{FF2B5EF4-FFF2-40B4-BE49-F238E27FC236}">
                <a16:creationId xmlns:a16="http://schemas.microsoft.com/office/drawing/2014/main" id="{D3EE4CDA-4382-08E1-221D-C38472197824}"/>
              </a:ext>
            </a:extLst>
          </p:cNvPr>
          <p:cNvSpPr txBox="1"/>
          <p:nvPr/>
        </p:nvSpPr>
        <p:spPr>
          <a:xfrm>
            <a:off x="1029810" y="1553592"/>
            <a:ext cx="4394446"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2" name="Audio 1">
            <a:hlinkClick r:id="" action="ppaction://media"/>
            <a:extLst>
              <a:ext uri="{FF2B5EF4-FFF2-40B4-BE49-F238E27FC236}">
                <a16:creationId xmlns:a16="http://schemas.microsoft.com/office/drawing/2014/main" id="{C0E23355-5588-CC85-3F1B-266CD512B8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768674"/>
      </p:ext>
    </p:extLst>
  </p:cSld>
  <p:clrMapOvr>
    <a:masterClrMapping/>
  </p:clrMapOvr>
  <mc:AlternateContent xmlns:mc="http://schemas.openxmlformats.org/markup-compatibility/2006" xmlns:p14="http://schemas.microsoft.com/office/powerpoint/2010/main">
    <mc:Choice Requires="p14">
      <p:transition spd="slow" p14:dur="2000" advTm="1777"/>
    </mc:Choice>
    <mc:Fallback xmlns="">
      <p:transition spd="slow" advTm="1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76918895-094A-EF04-E5D8-65EAEEB6B21B}"/>
              </a:ext>
            </a:extLst>
          </p:cNvPr>
          <p:cNvPicPr>
            <a:picLocks noChangeAspect="1"/>
          </p:cNvPicPr>
          <p:nvPr/>
        </p:nvPicPr>
        <p:blipFill>
          <a:blip r:embed="rId6"/>
          <a:stretch>
            <a:fillRect/>
          </a:stretch>
        </p:blipFill>
        <p:spPr>
          <a:xfrm>
            <a:off x="6383045" y="3231473"/>
            <a:ext cx="5801834" cy="3626528"/>
          </a:xfrm>
          <a:prstGeom prst="rect">
            <a:avLst/>
          </a:prstGeom>
        </p:spPr>
      </p:pic>
      <p:sp>
        <p:nvSpPr>
          <p:cNvPr id="9" name="TextBox 8">
            <a:extLst>
              <a:ext uri="{FF2B5EF4-FFF2-40B4-BE49-F238E27FC236}">
                <a16:creationId xmlns:a16="http://schemas.microsoft.com/office/drawing/2014/main" id="{C713DB48-0772-384F-3B96-CE7059A27EE3}"/>
              </a:ext>
            </a:extLst>
          </p:cNvPr>
          <p:cNvSpPr txBox="1"/>
          <p:nvPr/>
        </p:nvSpPr>
        <p:spPr>
          <a:xfrm>
            <a:off x="825624" y="2112885"/>
            <a:ext cx="4983332" cy="1754326"/>
          </a:xfrm>
          <a:prstGeom prst="rect">
            <a:avLst/>
          </a:prstGeom>
          <a:noFill/>
        </p:spPr>
        <p:txBody>
          <a:bodyPr wrap="square">
            <a:spAutoFit/>
          </a:bodyPr>
          <a:lstStyle/>
          <a:p>
            <a:r>
              <a:rPr lang="en-US" dirty="0"/>
              <a:t>Gleaning from customer reports, Power BI </a:t>
            </a:r>
            <a:r>
              <a:rPr lang="en-US" dirty="0" err="1"/>
              <a:t>visualises</a:t>
            </a:r>
            <a:r>
              <a:rPr lang="en-US" dirty="0"/>
              <a:t> how your customers are spread across different demographic groups such as Age Groups (e.g., 18-24, 25-34, etc.) or Income Levels (Low, Medium, High). Distribution of sales by customers across the countries</a:t>
            </a:r>
            <a:endParaRPr lang="en-IN" dirty="0"/>
          </a:p>
        </p:txBody>
      </p:sp>
      <p:sp>
        <p:nvSpPr>
          <p:cNvPr id="10" name="TextBox 9">
            <a:extLst>
              <a:ext uri="{FF2B5EF4-FFF2-40B4-BE49-F238E27FC236}">
                <a16:creationId xmlns:a16="http://schemas.microsoft.com/office/drawing/2014/main" id="{E8B31F03-FB83-3EDE-3E8B-FF1736082A3E}"/>
              </a:ext>
            </a:extLst>
          </p:cNvPr>
          <p:cNvSpPr txBox="1"/>
          <p:nvPr/>
        </p:nvSpPr>
        <p:spPr>
          <a:xfrm>
            <a:off x="1038686" y="559293"/>
            <a:ext cx="7892249" cy="369332"/>
          </a:xfrm>
          <a:prstGeom prst="rect">
            <a:avLst/>
          </a:prstGeom>
          <a:noFill/>
        </p:spPr>
        <p:txBody>
          <a:bodyPr wrap="square" rtlCol="0">
            <a:spAutoFit/>
          </a:bodyPr>
          <a:lstStyle/>
          <a:p>
            <a:r>
              <a:rPr lang="en-US" sz="1800" b="1" i="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pic>
        <p:nvPicPr>
          <p:cNvPr id="2" name="Audio 1">
            <a:hlinkClick r:id="" action="ppaction://media"/>
            <a:extLst>
              <a:ext uri="{FF2B5EF4-FFF2-40B4-BE49-F238E27FC236}">
                <a16:creationId xmlns:a16="http://schemas.microsoft.com/office/drawing/2014/main" id="{FB0C4E7B-4AFF-9A7B-08A2-22D73305F55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4858158"/>
      </p:ext>
    </p:extLst>
  </p:cSld>
  <p:clrMapOvr>
    <a:masterClrMapping/>
  </p:clrMapOvr>
  <mc:AlternateContent xmlns:mc="http://schemas.openxmlformats.org/markup-compatibility/2006" xmlns:p14="http://schemas.microsoft.com/office/powerpoint/2010/main">
    <mc:Choice Requires="p14">
      <p:transition spd="slow" p14:dur="2000" advTm="1024"/>
    </mc:Choice>
    <mc:Fallback xmlns="">
      <p:transition spd="slow" advTm="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70C06899-33EE-3D4D-50A4-CB4B8A0416B6}"/>
              </a:ext>
            </a:extLst>
          </p:cNvPr>
          <p:cNvPicPr>
            <a:picLocks noChangeAspect="1"/>
          </p:cNvPicPr>
          <p:nvPr/>
        </p:nvPicPr>
        <p:blipFill>
          <a:blip r:embed="rId6"/>
          <a:stretch>
            <a:fillRect/>
          </a:stretch>
        </p:blipFill>
        <p:spPr>
          <a:xfrm>
            <a:off x="5394358" y="3139105"/>
            <a:ext cx="6950042" cy="3871295"/>
          </a:xfrm>
          <a:prstGeom prst="rect">
            <a:avLst/>
          </a:prstGeom>
        </p:spPr>
      </p:pic>
      <p:sp>
        <p:nvSpPr>
          <p:cNvPr id="9" name="TextBox 8">
            <a:extLst>
              <a:ext uri="{FF2B5EF4-FFF2-40B4-BE49-F238E27FC236}">
                <a16:creationId xmlns:a16="http://schemas.microsoft.com/office/drawing/2014/main" id="{4A5C979B-C328-1B13-BB8E-20BA48738AAC}"/>
              </a:ext>
            </a:extLst>
          </p:cNvPr>
          <p:cNvSpPr txBox="1"/>
          <p:nvPr/>
        </p:nvSpPr>
        <p:spPr>
          <a:xfrm>
            <a:off x="497150" y="1606858"/>
            <a:ext cx="4366181"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E528C051-2791-067F-EC12-3A9752FD4A4E}"/>
              </a:ext>
            </a:extLst>
          </p:cNvPr>
          <p:cNvSpPr txBox="1"/>
          <p:nvPr/>
        </p:nvSpPr>
        <p:spPr>
          <a:xfrm>
            <a:off x="985421" y="499925"/>
            <a:ext cx="8260671"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pic>
        <p:nvPicPr>
          <p:cNvPr id="2" name="Audio 1">
            <a:hlinkClick r:id="" action="ppaction://media"/>
            <a:extLst>
              <a:ext uri="{FF2B5EF4-FFF2-40B4-BE49-F238E27FC236}">
                <a16:creationId xmlns:a16="http://schemas.microsoft.com/office/drawing/2014/main" id="{6410B449-820C-D8F9-A2E3-429109574B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59987418"/>
      </p:ext>
    </p:extLst>
  </p:cSld>
  <p:clrMapOvr>
    <a:masterClrMapping/>
  </p:clrMapOvr>
  <mc:AlternateContent xmlns:mc="http://schemas.openxmlformats.org/markup-compatibility/2006" xmlns:p14="http://schemas.microsoft.com/office/powerpoint/2010/main">
    <mc:Choice Requires="p14">
      <p:transition spd="slow" p14:dur="2000" advTm="2769"/>
    </mc:Choice>
    <mc:Fallback xmlns="">
      <p:transition spd="slow" advTm="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65BE8F9D-7490-03F9-0EA5-31D85CB314D7}"/>
              </a:ext>
            </a:extLst>
          </p:cNvPr>
          <p:cNvPicPr>
            <a:picLocks noChangeAspect="1"/>
          </p:cNvPicPr>
          <p:nvPr/>
        </p:nvPicPr>
        <p:blipFill>
          <a:blip r:embed="rId6"/>
          <a:stretch>
            <a:fillRect/>
          </a:stretch>
        </p:blipFill>
        <p:spPr>
          <a:xfrm>
            <a:off x="7121" y="-49028"/>
            <a:ext cx="12426076" cy="7097897"/>
          </a:xfrm>
          <a:prstGeom prst="rect">
            <a:avLst/>
          </a:prstGeom>
        </p:spPr>
      </p:pic>
      <p:pic>
        <p:nvPicPr>
          <p:cNvPr id="2" name="Audio 1">
            <a:hlinkClick r:id="" action="ppaction://media"/>
            <a:extLst>
              <a:ext uri="{FF2B5EF4-FFF2-40B4-BE49-F238E27FC236}">
                <a16:creationId xmlns:a16="http://schemas.microsoft.com/office/drawing/2014/main" id="{410F2826-F67D-6B41-6796-6BAB7E92544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68796370"/>
      </p:ext>
    </p:extLst>
  </p:cSld>
  <p:clrMapOvr>
    <a:masterClrMapping/>
  </p:clrMapOvr>
  <mc:AlternateContent xmlns:mc="http://schemas.openxmlformats.org/markup-compatibility/2006" xmlns:p14="http://schemas.microsoft.com/office/powerpoint/2010/main">
    <mc:Choice Requires="p14">
      <p:transition spd="slow" p14:dur="2000" advTm="937"/>
    </mc:Choice>
    <mc:Fallback xmlns="">
      <p:transition spd="slow" advTm="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C1AF-FFBC-8649-E73D-A9B7451759F5}"/>
              </a:ext>
            </a:extLst>
          </p:cNvPr>
          <p:cNvSpPr>
            <a:spLocks noGrp="1"/>
          </p:cNvSpPr>
          <p:nvPr>
            <p:ph type="title"/>
          </p:nvPr>
        </p:nvSpPr>
        <p:spPr>
          <a:xfrm>
            <a:off x="838200" y="365126"/>
            <a:ext cx="10515600" cy="540396"/>
          </a:xfrm>
        </p:spPr>
        <p:txBody>
          <a:bodyPr>
            <a:normAutofit fontScale="90000"/>
          </a:bodyPr>
          <a:lstStyle/>
          <a:p>
            <a:endParaRPr lang="en-IN" dirty="0"/>
          </a:p>
        </p:txBody>
      </p:sp>
      <p:pic>
        <p:nvPicPr>
          <p:cNvPr id="8" name="Content Placeholder 7">
            <a:extLst>
              <a:ext uri="{FF2B5EF4-FFF2-40B4-BE49-F238E27FC236}">
                <a16:creationId xmlns:a16="http://schemas.microsoft.com/office/drawing/2014/main" id="{D0735AB4-3DEE-CD8C-7C9C-4A9D1FFC0040}"/>
              </a:ext>
            </a:extLst>
          </p:cNvPr>
          <p:cNvPicPr>
            <a:picLocks noGrp="1" noChangeAspect="1"/>
          </p:cNvPicPr>
          <p:nvPr>
            <p:ph sz="half" idx="1"/>
          </p:nvPr>
        </p:nvPicPr>
        <p:blipFill>
          <a:blip r:embed="rId4">
            <a:lum bright="70000" contrast="-70000"/>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4" name="Content Placeholder 3">
            <a:extLst>
              <a:ext uri="{FF2B5EF4-FFF2-40B4-BE49-F238E27FC236}">
                <a16:creationId xmlns:a16="http://schemas.microsoft.com/office/drawing/2014/main" id="{1AAC8BA6-69C7-19EC-2E0A-9662BA15062E}"/>
              </a:ext>
            </a:extLst>
          </p:cNvPr>
          <p:cNvSpPr>
            <a:spLocks noGrp="1"/>
          </p:cNvSpPr>
          <p:nvPr>
            <p:ph sz="half" idx="2"/>
          </p:nvPr>
        </p:nvSpPr>
        <p:spPr>
          <a:xfrm>
            <a:off x="2974018" y="265991"/>
            <a:ext cx="9126247" cy="6383383"/>
          </a:xfrm>
        </p:spPr>
        <p:txBody>
          <a:bodyPr>
            <a:normAutofit fontScale="85000" lnSpcReduction="20000"/>
          </a:bodyPr>
          <a:lstStyle/>
          <a:p>
            <a:r>
              <a:rPr lang="en-US" sz="2100" b="1"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Retail analysis </a:t>
            </a:r>
            <a:r>
              <a:rPr lang="en-US" sz="2100" b="0"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is the process of providing analytical data on inventory levels, supply chain movement, consumer demand, sales, etc. that are crucial for making marketing, and procurement decisions. The analytics on demand and supply data can be used for maintaining procurement levels and also for making marketing decisions. Retail analytics gives us detailed customer insights along with insights into the business and processes of the </a:t>
            </a:r>
            <a:r>
              <a:rPr lang="en-US" sz="2100" b="0" i="0" dirty="0" err="1">
                <a:solidFill>
                  <a:srgbClr val="1D1D1F"/>
                </a:solidFill>
                <a:effectLst/>
                <a:latin typeface="Calibri" panose="020F0502020204030204" pitchFamily="34" charset="0"/>
                <a:ea typeface="Calibri" panose="020F0502020204030204" pitchFamily="34" charset="0"/>
                <a:cs typeface="Calibri" panose="020F0502020204030204" pitchFamily="34" charset="0"/>
              </a:rPr>
              <a:t>organisation</a:t>
            </a:r>
            <a:r>
              <a:rPr lang="en-US" sz="2100" b="0"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 with scope and need for improvement </a:t>
            </a:r>
          </a:p>
          <a:p>
            <a:r>
              <a:rPr lang="en-US" sz="2100" b="1" i="0" dirty="0">
                <a:solidFill>
                  <a:srgbClr val="101820"/>
                </a:solidFill>
                <a:effectLst/>
                <a:latin typeface="Calibri" panose="020F0502020204030204" pitchFamily="34" charset="0"/>
                <a:ea typeface="Calibri" panose="020F0502020204030204" pitchFamily="34" charset="0"/>
                <a:cs typeface="Calibri" panose="020F0502020204030204" pitchFamily="34" charset="0"/>
              </a:rPr>
              <a:t>sales analysis </a:t>
            </a:r>
            <a:r>
              <a:rPr lang="en-US" sz="2100" b="0" i="0" dirty="0">
                <a:solidFill>
                  <a:srgbClr val="101820"/>
                </a:solidFill>
                <a:effectLst/>
                <a:latin typeface="Calibri" panose="020F0502020204030204" pitchFamily="34" charset="0"/>
                <a:ea typeface="Calibri" panose="020F0502020204030204" pitchFamily="34" charset="0"/>
                <a:cs typeface="Calibri" panose="020F0502020204030204" pitchFamily="34" charset="0"/>
              </a:rPr>
              <a:t>is a structured review of your company’s sales data. A thorough analysis can reveal what’s working and what isn’t, and bring opportunities for improvement into clearer focus. For example, it can tell you which sales channels are delivering the most ROI, what factors are impacting conversion rates, and can help you determine your customer acquisition costs.</a:t>
            </a:r>
          </a:p>
          <a:p>
            <a:r>
              <a:rPr lang="en-US" sz="21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Customer analysis </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is collecting and analyzing customer information to gain insights into their needs, preferences, </a:t>
            </a:r>
            <a:r>
              <a:rPr lang="en-US" sz="21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behaviours</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and characteristics. Customer analysis typically involves collecting data from various sources, such as surveys, interviews, focus groups, sales data, and social media analytics. This data is used to identify patterns and trends in customer </a:t>
            </a:r>
            <a:r>
              <a:rPr lang="en-US" sz="21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behaviour</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such as purchasing habits, product usage, and brand loyalty</a:t>
            </a:r>
          </a:p>
          <a:p>
            <a:r>
              <a:rPr lang="en-US" sz="2100" b="1" i="1"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Market analysi</a:t>
            </a:r>
            <a:r>
              <a:rPr lang="en-US" sz="2100" b="0" i="1"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s is a comprehensive study of a specific market within an industry, including an examination of its various components, such as market size, key success factors, distribution channels, target audience, profitability and growth rate, and market trends</a:t>
            </a:r>
            <a:endParaRPr lang="en-IN" sz="2100" dirty="0"/>
          </a:p>
          <a:p>
            <a:r>
              <a:rPr lang="en-US" sz="2100" b="1" i="0" dirty="0">
                <a:solidFill>
                  <a:srgbClr val="28303D"/>
                </a:solidFill>
                <a:effectLst/>
                <a:latin typeface="Calibri" panose="020F0502020204030204" pitchFamily="34" charset="0"/>
                <a:ea typeface="Calibri" panose="020F0502020204030204" pitchFamily="34" charset="0"/>
                <a:cs typeface="Calibri" panose="020F0502020204030204" pitchFamily="34" charset="0"/>
              </a:rPr>
              <a:t>Product analysis </a:t>
            </a:r>
            <a:r>
              <a:rPr lang="en-US" sz="2100" b="0" i="0" dirty="0">
                <a:solidFill>
                  <a:srgbClr val="28303D"/>
                </a:solidFill>
                <a:effectLst/>
                <a:latin typeface="Calibri" panose="020F0502020204030204" pitchFamily="34" charset="0"/>
                <a:ea typeface="Calibri" panose="020F0502020204030204" pitchFamily="34" charset="0"/>
                <a:cs typeface="Calibri" panose="020F0502020204030204" pitchFamily="34" charset="0"/>
              </a:rPr>
              <a:t>is the process of gathering, defining, and analyzing data about a product or service to make better decisions.</a:t>
            </a:r>
            <a:r>
              <a:rPr lang="en-US" sz="2100" b="1"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210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Product analysis </a:t>
            </a:r>
            <a:r>
              <a:rPr lang="en-US" sz="21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involves examining product features, costs, availability, quality, appearance and other aspects. Product analysis is conducted by potential buyers, by product managers by attempting to understand competitors and by third-party reviewers.</a:t>
            </a:r>
          </a:p>
          <a:p>
            <a:r>
              <a:rPr lang="en-US" sz="2100" b="1"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Financial analysis</a:t>
            </a:r>
            <a:r>
              <a:rPr lang="en-US" sz="21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is the process of evaluating businesses, projects, budgets, and other finance-related transactions to determine their performance and suitability. Typically, financial analysis is used to analyze whether an entity is stable, solvent, liquid, or profitable enough to warrant a monetary investment</a:t>
            </a:r>
            <a:endParaRPr lang="en-US" sz="21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0" name="TextBox 9">
            <a:extLst>
              <a:ext uri="{FF2B5EF4-FFF2-40B4-BE49-F238E27FC236}">
                <a16:creationId xmlns:a16="http://schemas.microsoft.com/office/drawing/2014/main" id="{77E7664A-811B-7B3E-00FB-70E967FCD62A}"/>
              </a:ext>
            </a:extLst>
          </p:cNvPr>
          <p:cNvSpPr txBox="1"/>
          <p:nvPr/>
        </p:nvSpPr>
        <p:spPr>
          <a:xfrm>
            <a:off x="186431" y="265992"/>
            <a:ext cx="2601157" cy="584775"/>
          </a:xfrm>
          <a:prstGeom prst="rect">
            <a:avLst/>
          </a:prstGeom>
          <a:noFill/>
        </p:spPr>
        <p:txBody>
          <a:bodyPr wrap="square" rtlCol="0">
            <a:spAutoFit/>
          </a:bodyPr>
          <a:lstStyle/>
          <a:p>
            <a:r>
              <a:rPr lang="en-US" sz="3200" dirty="0">
                <a:solidFill>
                  <a:srgbClr val="00B0F0"/>
                </a:solidFill>
              </a:rPr>
              <a:t>Retail Analysis</a:t>
            </a:r>
            <a:endParaRPr lang="en-IN" sz="3200" dirty="0">
              <a:solidFill>
                <a:srgbClr val="00B0F0"/>
              </a:solidFill>
            </a:endParaRPr>
          </a:p>
        </p:txBody>
      </p:sp>
      <p:sp>
        <p:nvSpPr>
          <p:cNvPr id="11" name="Rectangle: Rounded Corners 10">
            <a:extLst>
              <a:ext uri="{FF2B5EF4-FFF2-40B4-BE49-F238E27FC236}">
                <a16:creationId xmlns:a16="http://schemas.microsoft.com/office/drawing/2014/main" id="{CF7F351A-CC8E-A6B6-D44F-9F0CBBD99419}"/>
              </a:ext>
            </a:extLst>
          </p:cNvPr>
          <p:cNvSpPr/>
          <p:nvPr/>
        </p:nvSpPr>
        <p:spPr>
          <a:xfrm>
            <a:off x="337351" y="1004656"/>
            <a:ext cx="2299317" cy="994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Analysis</a:t>
            </a:r>
            <a:endParaRPr lang="en-IN" dirty="0"/>
          </a:p>
        </p:txBody>
      </p:sp>
      <p:sp>
        <p:nvSpPr>
          <p:cNvPr id="12" name="Rectangle: Rounded Corners 11">
            <a:extLst>
              <a:ext uri="{FF2B5EF4-FFF2-40B4-BE49-F238E27FC236}">
                <a16:creationId xmlns:a16="http://schemas.microsoft.com/office/drawing/2014/main" id="{2AEE3219-A3E3-4F41-944C-A8AF984FA18F}"/>
              </a:ext>
            </a:extLst>
          </p:cNvPr>
          <p:cNvSpPr/>
          <p:nvPr/>
        </p:nvSpPr>
        <p:spPr>
          <a:xfrm>
            <a:off x="337352" y="2121764"/>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Customer Analysis</a:t>
            </a:r>
            <a:endParaRPr lang="en-IN" dirty="0"/>
          </a:p>
        </p:txBody>
      </p:sp>
      <p:sp>
        <p:nvSpPr>
          <p:cNvPr id="13" name="Rectangle: Rounded Corners 12">
            <a:extLst>
              <a:ext uri="{FF2B5EF4-FFF2-40B4-BE49-F238E27FC236}">
                <a16:creationId xmlns:a16="http://schemas.microsoft.com/office/drawing/2014/main" id="{7B4EE619-CD94-7460-0C9A-B815A6638B05}"/>
              </a:ext>
            </a:extLst>
          </p:cNvPr>
          <p:cNvSpPr/>
          <p:nvPr/>
        </p:nvSpPr>
        <p:spPr>
          <a:xfrm>
            <a:off x="337352" y="3260322"/>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Market Analysis</a:t>
            </a:r>
          </a:p>
          <a:p>
            <a:pPr algn="ctr"/>
            <a:endParaRPr lang="en-IN" dirty="0"/>
          </a:p>
        </p:txBody>
      </p:sp>
      <p:sp>
        <p:nvSpPr>
          <p:cNvPr id="14" name="Rectangle: Rounded Corners 13">
            <a:extLst>
              <a:ext uri="{FF2B5EF4-FFF2-40B4-BE49-F238E27FC236}">
                <a16:creationId xmlns:a16="http://schemas.microsoft.com/office/drawing/2014/main" id="{64ED5ADF-39EB-873C-6690-63EBE2A676EB}"/>
              </a:ext>
            </a:extLst>
          </p:cNvPr>
          <p:cNvSpPr/>
          <p:nvPr/>
        </p:nvSpPr>
        <p:spPr>
          <a:xfrm>
            <a:off x="337352" y="4398880"/>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Analysis</a:t>
            </a:r>
            <a:endParaRPr lang="en-IN" dirty="0"/>
          </a:p>
        </p:txBody>
      </p:sp>
      <p:sp>
        <p:nvSpPr>
          <p:cNvPr id="15" name="Rectangle: Rounded Corners 14">
            <a:extLst>
              <a:ext uri="{FF2B5EF4-FFF2-40B4-BE49-F238E27FC236}">
                <a16:creationId xmlns:a16="http://schemas.microsoft.com/office/drawing/2014/main" id="{39CA83FA-9DE7-51FB-7410-46CE09218558}"/>
              </a:ext>
            </a:extLst>
          </p:cNvPr>
          <p:cNvSpPr/>
          <p:nvPr/>
        </p:nvSpPr>
        <p:spPr>
          <a:xfrm>
            <a:off x="337351" y="5537438"/>
            <a:ext cx="2299316" cy="994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Financial Analysis</a:t>
            </a:r>
            <a:endParaRPr lang="en-IN" dirty="0"/>
          </a:p>
        </p:txBody>
      </p:sp>
      <p:pic>
        <p:nvPicPr>
          <p:cNvPr id="3" name="Audio 2">
            <a:hlinkClick r:id="" action="ppaction://media"/>
            <a:extLst>
              <a:ext uri="{FF2B5EF4-FFF2-40B4-BE49-F238E27FC236}">
                <a16:creationId xmlns:a16="http://schemas.microsoft.com/office/drawing/2014/main" id="{1BC31F5D-C05C-9329-0971-8E9AA08942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1910301"/>
      </p:ext>
    </p:extLst>
  </p:cSld>
  <p:clrMapOvr>
    <a:masterClrMapping/>
  </p:clrMapOvr>
  <mc:AlternateContent xmlns:mc="http://schemas.openxmlformats.org/markup-compatibility/2006" xmlns:p14="http://schemas.microsoft.com/office/powerpoint/2010/main">
    <mc:Choice Requires="p14">
      <p:transition spd="slow" p14:dur="2000" advTm="54125"/>
    </mc:Choice>
    <mc:Fallback xmlns="">
      <p:transition spd="slow" advTm="54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54F8D3D1-CBFF-CA96-B77F-9EF5EC64AAE8}"/>
              </a:ext>
            </a:extLst>
          </p:cNvPr>
          <p:cNvPicPr>
            <a:picLocks noChangeAspect="1"/>
          </p:cNvPicPr>
          <p:nvPr/>
        </p:nvPicPr>
        <p:blipFill>
          <a:blip r:embed="rId6"/>
          <a:stretch>
            <a:fillRect/>
          </a:stretch>
        </p:blipFill>
        <p:spPr>
          <a:xfrm>
            <a:off x="4944252" y="1873189"/>
            <a:ext cx="7254869" cy="5153488"/>
          </a:xfrm>
          <a:prstGeom prst="rect">
            <a:avLst/>
          </a:prstGeom>
        </p:spPr>
      </p:pic>
      <p:sp>
        <p:nvSpPr>
          <p:cNvPr id="9" name="TextBox 8">
            <a:extLst>
              <a:ext uri="{FF2B5EF4-FFF2-40B4-BE49-F238E27FC236}">
                <a16:creationId xmlns:a16="http://schemas.microsoft.com/office/drawing/2014/main" id="{C2A84714-1A3D-8BB9-32F2-B57081082C57}"/>
              </a:ext>
            </a:extLst>
          </p:cNvPr>
          <p:cNvSpPr txBox="1"/>
          <p:nvPr/>
        </p:nvSpPr>
        <p:spPr>
          <a:xfrm>
            <a:off x="523783" y="1811045"/>
            <a:ext cx="3693110"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8FBD62D9-80B8-0B9A-4F2A-62B3D12D4C15}"/>
              </a:ext>
            </a:extLst>
          </p:cNvPr>
          <p:cNvSpPr txBox="1"/>
          <p:nvPr/>
        </p:nvSpPr>
        <p:spPr>
          <a:xfrm flipH="1">
            <a:off x="1010354" y="585925"/>
            <a:ext cx="10175510"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2" name="Audio 1">
            <a:hlinkClick r:id="" action="ppaction://media"/>
            <a:extLst>
              <a:ext uri="{FF2B5EF4-FFF2-40B4-BE49-F238E27FC236}">
                <a16:creationId xmlns:a16="http://schemas.microsoft.com/office/drawing/2014/main" id="{B69EBEEB-0488-46DD-3DF3-15D164EA57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84380944"/>
      </p:ext>
    </p:extLst>
  </p:cSld>
  <p:clrMapOvr>
    <a:masterClrMapping/>
  </p:clrMapOvr>
  <mc:AlternateContent xmlns:mc="http://schemas.openxmlformats.org/markup-compatibility/2006" xmlns:p14="http://schemas.microsoft.com/office/powerpoint/2010/main">
    <mc:Choice Requires="p14">
      <p:transition spd="slow" p14:dur="2000" advTm="1116"/>
    </mc:Choice>
    <mc:Fallback xmlns="">
      <p:transition spd="slow" advTm="1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AB93F6AC-9E56-B2BA-C9B2-A779101AD127}"/>
              </a:ext>
            </a:extLst>
          </p:cNvPr>
          <p:cNvPicPr>
            <a:picLocks noChangeAspect="1"/>
          </p:cNvPicPr>
          <p:nvPr/>
        </p:nvPicPr>
        <p:blipFill>
          <a:blip r:embed="rId6"/>
          <a:stretch>
            <a:fillRect/>
          </a:stretch>
        </p:blipFill>
        <p:spPr>
          <a:xfrm>
            <a:off x="8016537" y="2183907"/>
            <a:ext cx="3990226" cy="4674093"/>
          </a:xfrm>
          <a:prstGeom prst="rect">
            <a:avLst/>
          </a:prstGeom>
        </p:spPr>
      </p:pic>
      <p:sp>
        <p:nvSpPr>
          <p:cNvPr id="9" name="TextBox 8">
            <a:extLst>
              <a:ext uri="{FF2B5EF4-FFF2-40B4-BE49-F238E27FC236}">
                <a16:creationId xmlns:a16="http://schemas.microsoft.com/office/drawing/2014/main" id="{A20D381F-A93A-3C10-A1B2-1BCF861D38CC}"/>
              </a:ext>
            </a:extLst>
          </p:cNvPr>
          <p:cNvSpPr txBox="1"/>
          <p:nvPr/>
        </p:nvSpPr>
        <p:spPr>
          <a:xfrm>
            <a:off x="7121" y="2272683"/>
            <a:ext cx="7805229" cy="1200329"/>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B7834774-9316-5195-7470-1E51064F5426}"/>
              </a:ext>
            </a:extLst>
          </p:cNvPr>
          <p:cNvSpPr txBox="1"/>
          <p:nvPr/>
        </p:nvSpPr>
        <p:spPr>
          <a:xfrm>
            <a:off x="976544" y="399495"/>
            <a:ext cx="8202966"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2" name="Audio 1">
            <a:hlinkClick r:id="" action="ppaction://media"/>
            <a:extLst>
              <a:ext uri="{FF2B5EF4-FFF2-40B4-BE49-F238E27FC236}">
                <a16:creationId xmlns:a16="http://schemas.microsoft.com/office/drawing/2014/main" id="{E2A46B18-E256-F08F-DF26-85AE6306397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6128405"/>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2" name="Picture 1">
            <a:extLst>
              <a:ext uri="{FF2B5EF4-FFF2-40B4-BE49-F238E27FC236}">
                <a16:creationId xmlns:a16="http://schemas.microsoft.com/office/drawing/2014/main" id="{41971DFF-9140-B302-0F0D-F0E182DA9661}"/>
              </a:ext>
            </a:extLst>
          </p:cNvPr>
          <p:cNvPicPr>
            <a:picLocks noChangeAspect="1"/>
          </p:cNvPicPr>
          <p:nvPr/>
        </p:nvPicPr>
        <p:blipFill>
          <a:blip r:embed="rId6"/>
          <a:stretch>
            <a:fillRect/>
          </a:stretch>
        </p:blipFill>
        <p:spPr>
          <a:xfrm>
            <a:off x="5983550" y="2219418"/>
            <a:ext cx="6201328" cy="4572000"/>
          </a:xfrm>
          <a:prstGeom prst="rect">
            <a:avLst/>
          </a:prstGeom>
        </p:spPr>
      </p:pic>
      <p:sp>
        <p:nvSpPr>
          <p:cNvPr id="8" name="TextBox 7">
            <a:extLst>
              <a:ext uri="{FF2B5EF4-FFF2-40B4-BE49-F238E27FC236}">
                <a16:creationId xmlns:a16="http://schemas.microsoft.com/office/drawing/2014/main" id="{C461966F-A14F-C673-5438-42F743CAFF29}"/>
              </a:ext>
            </a:extLst>
          </p:cNvPr>
          <p:cNvSpPr txBox="1"/>
          <p:nvPr/>
        </p:nvSpPr>
        <p:spPr>
          <a:xfrm>
            <a:off x="204187" y="2086252"/>
            <a:ext cx="5024761" cy="2031325"/>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0" name="TextBox 9">
            <a:extLst>
              <a:ext uri="{FF2B5EF4-FFF2-40B4-BE49-F238E27FC236}">
                <a16:creationId xmlns:a16="http://schemas.microsoft.com/office/drawing/2014/main" id="{6142B2B7-4F56-206F-070C-B2D887E362D9}"/>
              </a:ext>
            </a:extLst>
          </p:cNvPr>
          <p:cNvSpPr txBox="1"/>
          <p:nvPr/>
        </p:nvSpPr>
        <p:spPr>
          <a:xfrm>
            <a:off x="674703" y="399496"/>
            <a:ext cx="8467077"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6" name="Audio 5">
            <a:hlinkClick r:id="" action="ppaction://media"/>
            <a:extLst>
              <a:ext uri="{FF2B5EF4-FFF2-40B4-BE49-F238E27FC236}">
                <a16:creationId xmlns:a16="http://schemas.microsoft.com/office/drawing/2014/main" id="{B31FD4F0-471F-CC61-B073-A6E8F9AC0A7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8279375"/>
      </p:ext>
    </p:extLst>
  </p:cSld>
  <p:clrMapOvr>
    <a:masterClrMapping/>
  </p:clrMapOvr>
  <mc:AlternateContent xmlns:mc="http://schemas.openxmlformats.org/markup-compatibility/2006" xmlns:p14="http://schemas.microsoft.com/office/powerpoint/2010/main">
    <mc:Choice Requires="p14">
      <p:transition spd="slow" p14:dur="2000" advTm="781"/>
    </mc:Choice>
    <mc:Fallback xmlns="">
      <p:transition spd="slow" advTm="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FAF94F7B-1B6F-B40E-6D12-2DA58EC85D6B}"/>
              </a:ext>
            </a:extLst>
          </p:cNvPr>
          <p:cNvPicPr>
            <a:picLocks noChangeAspect="1"/>
          </p:cNvPicPr>
          <p:nvPr/>
        </p:nvPicPr>
        <p:blipFill>
          <a:blip r:embed="rId6"/>
          <a:stretch>
            <a:fillRect/>
          </a:stretch>
        </p:blipFill>
        <p:spPr>
          <a:xfrm>
            <a:off x="-279369" y="0"/>
            <a:ext cx="12464248" cy="6858000"/>
          </a:xfrm>
          <a:prstGeom prst="rect">
            <a:avLst/>
          </a:prstGeom>
        </p:spPr>
      </p:pic>
      <p:pic>
        <p:nvPicPr>
          <p:cNvPr id="2" name="Audio 1">
            <a:hlinkClick r:id="" action="ppaction://media"/>
            <a:extLst>
              <a:ext uri="{FF2B5EF4-FFF2-40B4-BE49-F238E27FC236}">
                <a16:creationId xmlns:a16="http://schemas.microsoft.com/office/drawing/2014/main" id="{F8ADEA13-7726-4E7B-87B9-6BB73CF7D8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8059282"/>
      </p:ext>
    </p:extLst>
  </p:cSld>
  <p:clrMapOvr>
    <a:masterClrMapping/>
  </p:clrMapOvr>
  <mc:AlternateContent xmlns:mc="http://schemas.openxmlformats.org/markup-compatibility/2006" xmlns:p14="http://schemas.microsoft.com/office/powerpoint/2010/main">
    <mc:Choice Requires="p14">
      <p:transition spd="slow" p14:dur="2000" advTm="825"/>
    </mc:Choice>
    <mc:Fallback xmlns="">
      <p:transition spd="slow" advTm="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67A9BF9C-A3B9-A1F4-72D8-22A90717A65A}"/>
              </a:ext>
            </a:extLst>
          </p:cNvPr>
          <p:cNvPicPr>
            <a:picLocks noChangeAspect="1"/>
          </p:cNvPicPr>
          <p:nvPr/>
        </p:nvPicPr>
        <p:blipFill>
          <a:blip r:embed="rId6"/>
          <a:stretch>
            <a:fillRect/>
          </a:stretch>
        </p:blipFill>
        <p:spPr>
          <a:xfrm>
            <a:off x="4784705" y="2221099"/>
            <a:ext cx="7559695" cy="4789301"/>
          </a:xfrm>
          <a:prstGeom prst="rect">
            <a:avLst/>
          </a:prstGeom>
        </p:spPr>
      </p:pic>
      <p:sp>
        <p:nvSpPr>
          <p:cNvPr id="9" name="TextBox 8">
            <a:extLst>
              <a:ext uri="{FF2B5EF4-FFF2-40B4-BE49-F238E27FC236}">
                <a16:creationId xmlns:a16="http://schemas.microsoft.com/office/drawing/2014/main" id="{6DD2B09E-671A-2923-170D-A1952939BFC0}"/>
              </a:ext>
            </a:extLst>
          </p:cNvPr>
          <p:cNvSpPr txBox="1"/>
          <p:nvPr/>
        </p:nvSpPr>
        <p:spPr>
          <a:xfrm>
            <a:off x="603682" y="2343705"/>
            <a:ext cx="3790765"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0" name="TextBox 9">
            <a:extLst>
              <a:ext uri="{FF2B5EF4-FFF2-40B4-BE49-F238E27FC236}">
                <a16:creationId xmlns:a16="http://schemas.microsoft.com/office/drawing/2014/main" id="{3E881C7C-DF57-FF4F-EDFC-0B2355D3CC81}"/>
              </a:ext>
            </a:extLst>
          </p:cNvPr>
          <p:cNvSpPr txBox="1"/>
          <p:nvPr/>
        </p:nvSpPr>
        <p:spPr>
          <a:xfrm>
            <a:off x="967666" y="559293"/>
            <a:ext cx="7057748" cy="646331"/>
          </a:xfrm>
          <a:prstGeom prst="rect">
            <a:avLst/>
          </a:prstGeom>
          <a:noFill/>
        </p:spPr>
        <p:txBody>
          <a:bodyPr wrap="square" rtlCol="0">
            <a:spAutoFit/>
          </a:bodyPr>
          <a:lstStyle/>
          <a:p>
            <a:r>
              <a:rPr lang="en-US" sz="1800" b="1" i="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2" name="Audio 1">
            <a:hlinkClick r:id="" action="ppaction://media"/>
            <a:extLst>
              <a:ext uri="{FF2B5EF4-FFF2-40B4-BE49-F238E27FC236}">
                <a16:creationId xmlns:a16="http://schemas.microsoft.com/office/drawing/2014/main" id="{ADBCC175-6B3D-6DE3-5EFA-1172B46E56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08074593"/>
      </p:ext>
    </p:extLst>
  </p:cSld>
  <p:clrMapOvr>
    <a:masterClrMapping/>
  </p:clrMapOvr>
  <mc:AlternateContent xmlns:mc="http://schemas.openxmlformats.org/markup-compatibility/2006" xmlns:p14="http://schemas.microsoft.com/office/powerpoint/2010/main">
    <mc:Choice Requires="p14">
      <p:transition spd="slow" p14:dur="2000" advTm="766"/>
    </mc:Choice>
    <mc:Fallback xmlns="">
      <p:transition spd="slow" advTm="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8" name="Picture 7">
            <a:extLst>
              <a:ext uri="{FF2B5EF4-FFF2-40B4-BE49-F238E27FC236}">
                <a16:creationId xmlns:a16="http://schemas.microsoft.com/office/drawing/2014/main" id="{B79DCCD6-38B6-02C0-D98E-D0F2BB7E6E62}"/>
              </a:ext>
            </a:extLst>
          </p:cNvPr>
          <p:cNvPicPr>
            <a:picLocks noChangeAspect="1"/>
          </p:cNvPicPr>
          <p:nvPr/>
        </p:nvPicPr>
        <p:blipFill>
          <a:blip r:embed="rId6"/>
          <a:stretch>
            <a:fillRect/>
          </a:stretch>
        </p:blipFill>
        <p:spPr>
          <a:xfrm>
            <a:off x="4332302" y="2823099"/>
            <a:ext cx="7859697" cy="4194698"/>
          </a:xfrm>
          <a:prstGeom prst="rect">
            <a:avLst/>
          </a:prstGeom>
        </p:spPr>
      </p:pic>
      <p:sp>
        <p:nvSpPr>
          <p:cNvPr id="10" name="TextBox 9">
            <a:extLst>
              <a:ext uri="{FF2B5EF4-FFF2-40B4-BE49-F238E27FC236}">
                <a16:creationId xmlns:a16="http://schemas.microsoft.com/office/drawing/2014/main" id="{C72F02B9-D5D0-B267-2A7C-763305AF477F}"/>
              </a:ext>
            </a:extLst>
          </p:cNvPr>
          <p:cNvSpPr txBox="1"/>
          <p:nvPr/>
        </p:nvSpPr>
        <p:spPr>
          <a:xfrm>
            <a:off x="452762" y="2032986"/>
            <a:ext cx="3666478"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2" name="TextBox 11">
            <a:extLst>
              <a:ext uri="{FF2B5EF4-FFF2-40B4-BE49-F238E27FC236}">
                <a16:creationId xmlns:a16="http://schemas.microsoft.com/office/drawing/2014/main" id="{8269E0CF-21B2-BC8F-3A0A-DA975D7EEFCD}"/>
              </a:ext>
            </a:extLst>
          </p:cNvPr>
          <p:cNvSpPr txBox="1"/>
          <p:nvPr/>
        </p:nvSpPr>
        <p:spPr>
          <a:xfrm>
            <a:off x="958788" y="470517"/>
            <a:ext cx="8220722"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2" name="Audio 1">
            <a:hlinkClick r:id="" action="ppaction://media"/>
            <a:extLst>
              <a:ext uri="{FF2B5EF4-FFF2-40B4-BE49-F238E27FC236}">
                <a16:creationId xmlns:a16="http://schemas.microsoft.com/office/drawing/2014/main" id="{9FDAE998-A29F-057E-AE60-D7E74AB0EB4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99219970"/>
      </p:ext>
    </p:extLst>
  </p:cSld>
  <p:clrMapOvr>
    <a:masterClrMapping/>
  </p:clrMapOvr>
  <mc:AlternateContent xmlns:mc="http://schemas.openxmlformats.org/markup-compatibility/2006" xmlns:p14="http://schemas.microsoft.com/office/powerpoint/2010/main">
    <mc:Choice Requires="p14">
      <p:transition spd="slow" p14:dur="2000" advTm="788"/>
    </mc:Choice>
    <mc:Fallback xmlns="">
      <p:transition spd="slow" advTm="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0D5C4-9977-BEB3-0569-B34CCA1F2C9B}"/>
              </a:ext>
            </a:extLst>
          </p:cNvPr>
          <p:cNvPicPr>
            <a:picLocks noChangeAspect="1"/>
          </p:cNvPicPr>
          <p:nvPr/>
        </p:nvPicPr>
        <p:blipFill>
          <a:blip r:embed="rId4"/>
          <a:stretch>
            <a:fillRect/>
          </a:stretch>
        </p:blipFill>
        <p:spPr>
          <a:xfrm>
            <a:off x="7121" y="0"/>
            <a:ext cx="12184879" cy="6858000"/>
          </a:xfrm>
          <a:prstGeom prst="rect">
            <a:avLst/>
          </a:prstGeom>
        </p:spPr>
      </p:pic>
      <p:pic>
        <p:nvPicPr>
          <p:cNvPr id="3" name="Picture 2">
            <a:extLst>
              <a:ext uri="{FF2B5EF4-FFF2-40B4-BE49-F238E27FC236}">
                <a16:creationId xmlns:a16="http://schemas.microsoft.com/office/drawing/2014/main" id="{650E5635-DB52-6930-99B9-DEA11698081C}"/>
              </a:ext>
            </a:extLst>
          </p:cNvPr>
          <p:cNvPicPr>
            <a:picLocks noChangeAspect="1"/>
          </p:cNvPicPr>
          <p:nvPr/>
        </p:nvPicPr>
        <p:blipFill>
          <a:blip r:embed="rId5"/>
          <a:stretch>
            <a:fillRect/>
          </a:stretch>
        </p:blipFill>
        <p:spPr>
          <a:xfrm>
            <a:off x="5059481" y="2701802"/>
            <a:ext cx="7139640" cy="4156198"/>
          </a:xfrm>
          <a:prstGeom prst="rect">
            <a:avLst/>
          </a:prstGeom>
        </p:spPr>
      </p:pic>
      <p:sp>
        <p:nvSpPr>
          <p:cNvPr id="5" name="TextBox 4">
            <a:extLst>
              <a:ext uri="{FF2B5EF4-FFF2-40B4-BE49-F238E27FC236}">
                <a16:creationId xmlns:a16="http://schemas.microsoft.com/office/drawing/2014/main" id="{E9D8A9C9-95E7-1232-561C-115CEC5E00D6}"/>
              </a:ext>
            </a:extLst>
          </p:cNvPr>
          <p:cNvSpPr txBox="1"/>
          <p:nvPr/>
        </p:nvSpPr>
        <p:spPr>
          <a:xfrm>
            <a:off x="292964" y="1855433"/>
            <a:ext cx="4509856"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7" name="TextBox 6">
            <a:extLst>
              <a:ext uri="{FF2B5EF4-FFF2-40B4-BE49-F238E27FC236}">
                <a16:creationId xmlns:a16="http://schemas.microsoft.com/office/drawing/2014/main" id="{8A73AFCB-8342-955F-C253-CD6C8042B303}"/>
              </a:ext>
            </a:extLst>
          </p:cNvPr>
          <p:cNvSpPr txBox="1"/>
          <p:nvPr/>
        </p:nvSpPr>
        <p:spPr>
          <a:xfrm>
            <a:off x="443883" y="390617"/>
            <a:ext cx="8735627"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4" name="Audio 3">
            <a:hlinkClick r:id="" action="ppaction://media"/>
            <a:extLst>
              <a:ext uri="{FF2B5EF4-FFF2-40B4-BE49-F238E27FC236}">
                <a16:creationId xmlns:a16="http://schemas.microsoft.com/office/drawing/2014/main" id="{E3A6CFFF-F302-19AA-0A7B-2587947929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6175910"/>
      </p:ext>
    </p:extLst>
  </p:cSld>
  <p:clrMapOvr>
    <a:masterClrMapping/>
  </p:clrMapOvr>
  <mc:AlternateContent xmlns:mc="http://schemas.openxmlformats.org/markup-compatibility/2006" xmlns:p14="http://schemas.microsoft.com/office/powerpoint/2010/main">
    <mc:Choice Requires="p14">
      <p:transition spd="slow" p14:dur="2000" advTm="930"/>
    </mc:Choice>
    <mc:Fallback xmlns="">
      <p:transition spd="slow" advTm="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ree Coral Presentation Background">
            <a:extLst>
              <a:ext uri="{FF2B5EF4-FFF2-40B4-BE49-F238E27FC236}">
                <a16:creationId xmlns:a16="http://schemas.microsoft.com/office/drawing/2014/main" id="{CD3B6725-4958-6358-FFAE-1B2523B35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07" y="-1748902"/>
            <a:ext cx="13591712" cy="81585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E7B88F-7907-230F-F5C2-56CC0E1E875B}"/>
              </a:ext>
            </a:extLst>
          </p:cNvPr>
          <p:cNvSpPr txBox="1"/>
          <p:nvPr/>
        </p:nvSpPr>
        <p:spPr>
          <a:xfrm>
            <a:off x="5264459" y="3429000"/>
            <a:ext cx="5362112" cy="1569660"/>
          </a:xfrm>
          <a:prstGeom prst="rect">
            <a:avLst/>
          </a:prstGeom>
          <a:noFill/>
        </p:spPr>
        <p:txBody>
          <a:bodyPr wrap="square" rtlCol="0">
            <a:spAutoFit/>
          </a:bodyPr>
          <a:lstStyle/>
          <a:p>
            <a:r>
              <a:rPr lang="en-US" sz="4800" dirty="0"/>
              <a:t>EDA Problem Statements</a:t>
            </a:r>
            <a:endParaRPr lang="en-IN" sz="4800" dirty="0"/>
          </a:p>
        </p:txBody>
      </p:sp>
      <p:pic>
        <p:nvPicPr>
          <p:cNvPr id="2" name="Audio 1">
            <a:hlinkClick r:id="" action="ppaction://media"/>
            <a:extLst>
              <a:ext uri="{FF2B5EF4-FFF2-40B4-BE49-F238E27FC236}">
                <a16:creationId xmlns:a16="http://schemas.microsoft.com/office/drawing/2014/main" id="{68FCF585-0821-9D72-282C-BB72945894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59406688"/>
      </p:ext>
    </p:extLst>
  </p:cSld>
  <p:clrMapOvr>
    <a:masterClrMapping/>
  </p:clrMapOvr>
  <mc:AlternateContent xmlns:mc="http://schemas.openxmlformats.org/markup-compatibility/2006" xmlns:p14="http://schemas.microsoft.com/office/powerpoint/2010/main">
    <mc:Choice Requires="p14">
      <p:transition spd="slow" p14:dur="2000" advTm="946"/>
    </mc:Choice>
    <mc:Fallback xmlns="">
      <p:transition spd="slow" advTm="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ree Coral Presentation Background">
            <a:extLst>
              <a:ext uri="{FF2B5EF4-FFF2-40B4-BE49-F238E27FC236}">
                <a16:creationId xmlns:a16="http://schemas.microsoft.com/office/drawing/2014/main" id="{3E5EAAF2-71BC-1251-7713-7A84DE1DE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72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4DAA75-35EF-348F-F0B8-559AD0B9C413}"/>
              </a:ext>
            </a:extLst>
          </p:cNvPr>
          <p:cNvSpPr txBox="1"/>
          <p:nvPr/>
        </p:nvSpPr>
        <p:spPr>
          <a:xfrm>
            <a:off x="1065320" y="745724"/>
            <a:ext cx="8975325" cy="4524315"/>
          </a:xfrm>
          <a:prstGeom prst="rect">
            <a:avLst/>
          </a:prstGeom>
          <a:noFill/>
        </p:spPr>
        <p:txBody>
          <a:bodyPr wrap="square" rtlCol="0">
            <a:spAutoFit/>
          </a:bodyPr>
          <a:lstStyle/>
          <a:p>
            <a:r>
              <a:rPr lang="en-US" dirty="0"/>
              <a:t>How do customer preferences and behavior differ based on demographic factors, and how can they be leveraged for personalized marketing campaigns?</a:t>
            </a:r>
          </a:p>
          <a:p>
            <a:pPr marL="342900" indent="-342900">
              <a:buFont typeface="+mj-lt"/>
              <a:buAutoNum type="arabicPeriod"/>
            </a:pPr>
            <a:r>
              <a:rPr lang="en-US" dirty="0"/>
              <a:t>Customer preferences and behavior are influenced by a variety of demographic factors, creating a rich tapestry of needs and desires. Here's how demographics can shape customer behavior and how to leverage that knowledge for personalized marketing campaigns.</a:t>
            </a:r>
          </a:p>
          <a:p>
            <a:pPr marL="342900" indent="-342900">
              <a:buFont typeface="+mj-lt"/>
              <a:buAutoNum type="arabicPeriod"/>
            </a:pPr>
            <a:r>
              <a:rPr lang="en-US" dirty="0"/>
              <a:t>Younger generations tend to be more tech-savvy and open to new trends, while older generations might prioritize established brands and traditional marketing channels.</a:t>
            </a:r>
          </a:p>
          <a:p>
            <a:pPr marL="342900" indent="-342900">
              <a:buFont typeface="+mj-lt"/>
              <a:buAutoNum type="arabicPeriod"/>
            </a:pPr>
            <a:r>
              <a:rPr lang="en-US" dirty="0"/>
              <a:t>Customers with higher disposable income might be willing to splurge on premium products or experiences, while budget-conscious consumers seek value and affordability.</a:t>
            </a:r>
          </a:p>
          <a:p>
            <a:pPr marL="342900" indent="-342900">
              <a:buFont typeface="+mj-lt"/>
              <a:buAutoNum type="arabicPeriod"/>
            </a:pPr>
            <a:r>
              <a:rPr lang="en-US" dirty="0"/>
              <a:t>Geographic location influences preferences for products and services. People in warm climates might prioritize breathable clothing, while those in colder regions might favor winter gear. Cultural norms also play a role, shaping what resonates with customers.</a:t>
            </a:r>
          </a:p>
          <a:p>
            <a:pPr marL="342900" indent="-342900">
              <a:buFont typeface="+mj-lt"/>
              <a:buAutoNum type="arabicPeriod"/>
            </a:pPr>
            <a:endParaRPr lang="en-US" dirty="0"/>
          </a:p>
          <a:p>
            <a:endParaRPr lang="en-US" dirty="0"/>
          </a:p>
          <a:p>
            <a:endParaRPr lang="en-IN" dirty="0"/>
          </a:p>
        </p:txBody>
      </p:sp>
      <p:pic>
        <p:nvPicPr>
          <p:cNvPr id="2" name="Audio 1">
            <a:hlinkClick r:id="" action="ppaction://media"/>
            <a:extLst>
              <a:ext uri="{FF2B5EF4-FFF2-40B4-BE49-F238E27FC236}">
                <a16:creationId xmlns:a16="http://schemas.microsoft.com/office/drawing/2014/main" id="{B332CE4C-225E-5699-6967-6C7BADA939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87766223"/>
      </p:ext>
    </p:extLst>
  </p:cSld>
  <p:clrMapOvr>
    <a:masterClrMapping/>
  </p:clrMapOvr>
  <mc:AlternateContent xmlns:mc="http://schemas.openxmlformats.org/markup-compatibility/2006" xmlns:p14="http://schemas.microsoft.com/office/powerpoint/2010/main">
    <mc:Choice Requires="p14">
      <p:transition spd="slow" p14:dur="2000" advTm="55767"/>
    </mc:Choice>
    <mc:Fallback xmlns="">
      <p:transition spd="slow" advTm="5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oral Presentation Background">
            <a:extLst>
              <a:ext uri="{FF2B5EF4-FFF2-40B4-BE49-F238E27FC236}">
                <a16:creationId xmlns:a16="http://schemas.microsoft.com/office/drawing/2014/main" id="{584DEC05-F2B6-29B4-3C5C-0F09D177A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6" y="0"/>
            <a:ext cx="11572875" cy="70621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1EAE9B-E615-57E5-9FB4-D134DA58E248}"/>
              </a:ext>
            </a:extLst>
          </p:cNvPr>
          <p:cNvSpPr txBox="1"/>
          <p:nvPr/>
        </p:nvSpPr>
        <p:spPr>
          <a:xfrm>
            <a:off x="1491449" y="1544714"/>
            <a:ext cx="8984201" cy="4524315"/>
          </a:xfrm>
          <a:prstGeom prst="rect">
            <a:avLst/>
          </a:prstGeom>
          <a:noFill/>
        </p:spPr>
        <p:txBody>
          <a:bodyPr wrap="square" rtlCol="0">
            <a:spAutoFit/>
          </a:bodyPr>
          <a:lstStyle/>
          <a:p>
            <a:r>
              <a:rPr lang="en-US" dirty="0"/>
              <a:t>We don’t have direct data available to correlate customer Lifetime value  vary for different customer acquisition channels?</a:t>
            </a:r>
          </a:p>
          <a:p>
            <a:endParaRPr lang="en-US" dirty="0"/>
          </a:p>
          <a:p>
            <a:pPr marL="342900" indent="-342900">
              <a:buFont typeface="+mj-lt"/>
              <a:buAutoNum type="arabicPeriod"/>
            </a:pPr>
            <a:r>
              <a:rPr lang="en-US" dirty="0"/>
              <a:t>Customer lifetime value (CLTV) can vary significantly for different customer acquisition channels. Some channels, like paid advertising, involve higher acquisition costs. This can initially lower CLTV if customers acquired through that channel don't spend enough to offset those costs.</a:t>
            </a:r>
          </a:p>
          <a:p>
            <a:pPr marL="342900" indent="-342900">
              <a:buFont typeface="+mj-lt"/>
              <a:buAutoNum type="arabicPeriod"/>
            </a:pPr>
            <a:r>
              <a:rPr lang="en-US" dirty="0"/>
              <a:t>Marketing automation and analytics platforms can provide detailed insights into customer acquisition sources and their impact on CLTV.</a:t>
            </a:r>
          </a:p>
          <a:p>
            <a:pPr marL="342900" indent="-342900">
              <a:buFont typeface="+mj-lt"/>
              <a:buAutoNum type="arabicPeriod"/>
            </a:pPr>
            <a:r>
              <a:rPr lang="en-US" dirty="0"/>
              <a:t>Many Customer Relationship Management (CRM) systems allow you to track customer acquisition channels and calculate CLTV metrics.</a:t>
            </a:r>
          </a:p>
          <a:p>
            <a:pPr marL="342900" indent="-342900">
              <a:buFont typeface="+mj-lt"/>
              <a:buAutoNum type="arabicPeriod"/>
            </a:pPr>
            <a:r>
              <a:rPr lang="en-US" dirty="0"/>
              <a:t>By analyzing CLTV by acquisition channels, valuable insights into the effectiveness of your customer acquisition strategies. Focusing on channels that generate high-value customers allows you to optimize marketing spend, improve customer acquisition efforts, and ultimately drive long-term business growth.</a:t>
            </a:r>
          </a:p>
          <a:p>
            <a:r>
              <a:rPr lang="en-US" dirty="0"/>
              <a:t> </a:t>
            </a:r>
            <a:endParaRPr lang="en-IN" dirty="0"/>
          </a:p>
        </p:txBody>
      </p:sp>
      <p:pic>
        <p:nvPicPr>
          <p:cNvPr id="2" name="Audio 1">
            <a:hlinkClick r:id="" action="ppaction://media"/>
            <a:extLst>
              <a:ext uri="{FF2B5EF4-FFF2-40B4-BE49-F238E27FC236}">
                <a16:creationId xmlns:a16="http://schemas.microsoft.com/office/drawing/2014/main" id="{5217D0DA-6950-4DE4-F645-9A8D164144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2822431"/>
      </p:ext>
    </p:extLst>
  </p:cSld>
  <p:clrMapOvr>
    <a:masterClrMapping/>
  </p:clrMapOvr>
  <mc:AlternateContent xmlns:mc="http://schemas.openxmlformats.org/markup-compatibility/2006" xmlns:p14="http://schemas.microsoft.com/office/powerpoint/2010/main">
    <mc:Choice Requires="p14">
      <p:transition spd="slow" p14:dur="2000" advTm="41093"/>
    </mc:Choice>
    <mc:Fallback xmlns="">
      <p:transition spd="slow" advTm="41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B2C61-4D67-8891-412B-6096E8216DE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6" name="Picture 2" descr="Database Management System (dbms) Icon SVG Vectors and Icons ...">
            <a:extLst>
              <a:ext uri="{FF2B5EF4-FFF2-40B4-BE49-F238E27FC236}">
                <a16:creationId xmlns:a16="http://schemas.microsoft.com/office/drawing/2014/main" id="{9188DE80-7945-8389-2840-E30B2CF3A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21" y="349017"/>
            <a:ext cx="1442992" cy="1409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79967D-3722-2605-160D-B38D10097555}"/>
              </a:ext>
            </a:extLst>
          </p:cNvPr>
          <p:cNvSpPr txBox="1"/>
          <p:nvPr/>
        </p:nvSpPr>
        <p:spPr>
          <a:xfrm>
            <a:off x="2130641" y="349018"/>
            <a:ext cx="9365942" cy="1477328"/>
          </a:xfrm>
          <a:prstGeom prst="rect">
            <a:avLst/>
          </a:prstGeom>
          <a:noFill/>
        </p:spPr>
        <p:txBody>
          <a:bodyPr wrap="square" rtlCol="0">
            <a:spAutoFit/>
          </a:bodyPr>
          <a:lstStyle/>
          <a:p>
            <a:r>
              <a:rPr lang="en-US" b="1" dirty="0"/>
              <a:t>Objective</a:t>
            </a:r>
            <a:r>
              <a:rPr lang="en-US" dirty="0"/>
              <a:t>: The objective of this project is to create a comprehensive Power BI dashboard utilizing the sample Retail Database. The dashboard aims to provide valuable insight into evaluating sales trends over time and by region, and period to identify trends and high-performing areas. Assess stock levels, turnover rates, and demand patterns to optimize inventory management, identify top-performing employees and understand factors contributing to their success.</a:t>
            </a:r>
            <a:endParaRPr lang="en-IN" dirty="0"/>
          </a:p>
        </p:txBody>
      </p:sp>
      <p:pic>
        <p:nvPicPr>
          <p:cNvPr id="10" name="Picture 9">
            <a:extLst>
              <a:ext uri="{FF2B5EF4-FFF2-40B4-BE49-F238E27FC236}">
                <a16:creationId xmlns:a16="http://schemas.microsoft.com/office/drawing/2014/main" id="{1D1E6130-0534-B500-57A0-2075F2353B8D}"/>
              </a:ext>
            </a:extLst>
          </p:cNvPr>
          <p:cNvPicPr>
            <a:picLocks noChangeAspect="1"/>
          </p:cNvPicPr>
          <p:nvPr/>
        </p:nvPicPr>
        <p:blipFill>
          <a:blip r:embed="rId6">
            <a:duotone>
              <a:schemeClr val="accent5">
                <a:shade val="45000"/>
                <a:satMod val="135000"/>
              </a:schemeClr>
              <a:prstClr val="white"/>
            </a:duotone>
          </a:blip>
          <a:stretch>
            <a:fillRect/>
          </a:stretch>
        </p:blipFill>
        <p:spPr>
          <a:xfrm>
            <a:off x="261522" y="2107734"/>
            <a:ext cx="1442991" cy="1390068"/>
          </a:xfrm>
          <a:prstGeom prst="rect">
            <a:avLst/>
          </a:prstGeom>
        </p:spPr>
      </p:pic>
      <p:sp>
        <p:nvSpPr>
          <p:cNvPr id="11" name="TextBox 10">
            <a:extLst>
              <a:ext uri="{FF2B5EF4-FFF2-40B4-BE49-F238E27FC236}">
                <a16:creationId xmlns:a16="http://schemas.microsoft.com/office/drawing/2014/main" id="{8F0F8E45-7022-257B-C5A5-1BBBD8D3CF40}"/>
              </a:ext>
            </a:extLst>
          </p:cNvPr>
          <p:cNvSpPr txBox="1"/>
          <p:nvPr/>
        </p:nvSpPr>
        <p:spPr>
          <a:xfrm>
            <a:off x="2130641" y="2109953"/>
            <a:ext cx="9201336" cy="1200329"/>
          </a:xfrm>
          <a:prstGeom prst="rect">
            <a:avLst/>
          </a:prstGeom>
          <a:noFill/>
        </p:spPr>
        <p:txBody>
          <a:bodyPr wrap="square" rtlCol="0">
            <a:spAutoFit/>
          </a:bodyPr>
          <a:lstStyle/>
          <a:p>
            <a:r>
              <a:rPr lang="en-US" b="1" dirty="0"/>
              <a:t>Scope</a:t>
            </a:r>
            <a:r>
              <a:rPr lang="en-US" dirty="0"/>
              <a:t>: The scope of this project involves a comprehensive analysis of the retail dataset to gain valuable insights into the company's operations. This analysis will cover various aspects, including the company's offices, employees, customers, products, product lines, orders, order details, and payments. </a:t>
            </a:r>
            <a:endParaRPr lang="en-IN" dirty="0"/>
          </a:p>
        </p:txBody>
      </p:sp>
      <p:pic>
        <p:nvPicPr>
          <p:cNvPr id="12" name="Picture 11">
            <a:extLst>
              <a:ext uri="{FF2B5EF4-FFF2-40B4-BE49-F238E27FC236}">
                <a16:creationId xmlns:a16="http://schemas.microsoft.com/office/drawing/2014/main" id="{942DDF3E-A1D5-D8B9-280B-C949D173F684}"/>
              </a:ext>
            </a:extLst>
          </p:cNvPr>
          <p:cNvPicPr>
            <a:picLocks noChangeAspect="1"/>
          </p:cNvPicPr>
          <p:nvPr/>
        </p:nvPicPr>
        <p:blipFill>
          <a:blip r:embed="rId7"/>
          <a:stretch>
            <a:fillRect/>
          </a:stretch>
        </p:blipFill>
        <p:spPr>
          <a:xfrm>
            <a:off x="261521" y="3996061"/>
            <a:ext cx="1327582" cy="1390068"/>
          </a:xfrm>
          <a:prstGeom prst="rect">
            <a:avLst/>
          </a:prstGeom>
        </p:spPr>
      </p:pic>
      <p:sp>
        <p:nvSpPr>
          <p:cNvPr id="13" name="TextBox 12">
            <a:extLst>
              <a:ext uri="{FF2B5EF4-FFF2-40B4-BE49-F238E27FC236}">
                <a16:creationId xmlns:a16="http://schemas.microsoft.com/office/drawing/2014/main" id="{B739AB9F-34AB-0A7E-CC31-0BE390B897E2}"/>
              </a:ext>
            </a:extLst>
          </p:cNvPr>
          <p:cNvSpPr txBox="1"/>
          <p:nvPr/>
        </p:nvSpPr>
        <p:spPr>
          <a:xfrm>
            <a:off x="2048338" y="3972841"/>
            <a:ext cx="9365942" cy="2031325"/>
          </a:xfrm>
          <a:prstGeom prst="rect">
            <a:avLst/>
          </a:prstGeom>
          <a:noFill/>
        </p:spPr>
        <p:txBody>
          <a:bodyPr wrap="square" rtlCol="0">
            <a:spAutoFit/>
          </a:bodyPr>
          <a:lstStyle/>
          <a:p>
            <a:r>
              <a:rPr lang="en-US" b="1" dirty="0"/>
              <a:t>Goal</a:t>
            </a:r>
            <a:r>
              <a:rPr lang="en-US" dirty="0"/>
              <a:t>: The goal is to leverage this data to improve business decision-making, identify trends, and enhance operational efficiency. Analyze customer data to identify purchasing patterns, customer segmentation, and customer lifetime value. Evaluate product and order data to optimize stock levels, identify high-demand products, and manage product lines effectively. Use data to refine marketing strategies, identify high-performing sales representatives, and optimize sales processes </a:t>
            </a:r>
            <a:r>
              <a:rPr lang="en-IN" dirty="0"/>
              <a:t>and enhance overall efficiency.</a:t>
            </a:r>
          </a:p>
          <a:p>
            <a:endParaRPr lang="en-IN" dirty="0"/>
          </a:p>
        </p:txBody>
      </p:sp>
      <p:pic>
        <p:nvPicPr>
          <p:cNvPr id="2" name="Audio 1">
            <a:hlinkClick r:id="" action="ppaction://media"/>
            <a:extLst>
              <a:ext uri="{FF2B5EF4-FFF2-40B4-BE49-F238E27FC236}">
                <a16:creationId xmlns:a16="http://schemas.microsoft.com/office/drawing/2014/main" id="{4BA24AD8-86C9-5F1F-82A3-31194CD3418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9864896"/>
      </p:ext>
    </p:extLst>
  </p:cSld>
  <p:clrMapOvr>
    <a:masterClrMapping/>
  </p:clrMapOvr>
  <mc:AlternateContent xmlns:mc="http://schemas.openxmlformats.org/markup-compatibility/2006" xmlns:p14="http://schemas.microsoft.com/office/powerpoint/2010/main">
    <mc:Choice Requires="p14">
      <p:transition spd="slow" p14:dur="2000" advTm="66607"/>
    </mc:Choice>
    <mc:Fallback xmlns="">
      <p:transition spd="slow" advTm="6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2" descr="Analysis icon">
            <a:extLst>
              <a:ext uri="{FF2B5EF4-FFF2-40B4-BE49-F238E27FC236}">
                <a16:creationId xmlns:a16="http://schemas.microsoft.com/office/drawing/2014/main" id="{94E3CD63-DA87-4454-3D52-2DEBC4B84BBC}"/>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9495" y="120590"/>
            <a:ext cx="2015231" cy="1322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588D404-FAD2-2561-2AD5-A659FF5A7CF4}"/>
              </a:ext>
            </a:extLst>
          </p:cNvPr>
          <p:cNvPicPr>
            <a:picLocks noChangeAspect="1"/>
          </p:cNvPicPr>
          <p:nvPr/>
        </p:nvPicPr>
        <p:blipFill>
          <a:blip r:embed="rId6"/>
          <a:stretch>
            <a:fillRect/>
          </a:stretch>
        </p:blipFill>
        <p:spPr>
          <a:xfrm>
            <a:off x="399494" y="2126571"/>
            <a:ext cx="2015231" cy="1322774"/>
          </a:xfrm>
          <a:prstGeom prst="rect">
            <a:avLst/>
          </a:prstGeom>
          <a:ln>
            <a:solidFill>
              <a:schemeClr val="bg2"/>
            </a:solidFill>
          </a:ln>
        </p:spPr>
      </p:pic>
      <p:pic>
        <p:nvPicPr>
          <p:cNvPr id="4" name="Picture 6" descr="Gauge Vector Art, Icons, and Graphics ...">
            <a:extLst>
              <a:ext uri="{FF2B5EF4-FFF2-40B4-BE49-F238E27FC236}">
                <a16:creationId xmlns:a16="http://schemas.microsoft.com/office/drawing/2014/main" id="{6DF6C24C-21BF-067B-3845-5D7788A5219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718" y="4253143"/>
            <a:ext cx="2104007" cy="1322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EC1180-1729-CA05-45A8-E48008815B03}"/>
              </a:ext>
            </a:extLst>
          </p:cNvPr>
          <p:cNvSpPr txBox="1"/>
          <p:nvPr/>
        </p:nvSpPr>
        <p:spPr>
          <a:xfrm>
            <a:off x="2521257" y="412645"/>
            <a:ext cx="9271248" cy="1200329"/>
          </a:xfrm>
          <a:prstGeom prst="rect">
            <a:avLst/>
          </a:prstGeom>
          <a:noFill/>
        </p:spPr>
        <p:txBody>
          <a:bodyPr wrap="square" rtlCol="0">
            <a:spAutoFit/>
          </a:bodyPr>
          <a:lstStyle/>
          <a:p>
            <a:r>
              <a:rPr lang="en-US" dirty="0"/>
              <a:t>Insights and Recommendations:  The Power BI dashboard will generate valuable insights into identifying top customers by sales volume and frequency of purchases and identify best-selling products and product lines. It will evaluate sales trends over time and by region. Identify peak sales periods and plan promotions accordingly.</a:t>
            </a:r>
            <a:endParaRPr lang="en-IN" dirty="0"/>
          </a:p>
        </p:txBody>
      </p:sp>
      <p:sp>
        <p:nvSpPr>
          <p:cNvPr id="6" name="TextBox 5">
            <a:extLst>
              <a:ext uri="{FF2B5EF4-FFF2-40B4-BE49-F238E27FC236}">
                <a16:creationId xmlns:a16="http://schemas.microsoft.com/office/drawing/2014/main" id="{25BFE4F2-691D-32C6-8ED7-3859AD7D6320}"/>
              </a:ext>
            </a:extLst>
          </p:cNvPr>
          <p:cNvSpPr txBox="1"/>
          <p:nvPr/>
        </p:nvSpPr>
        <p:spPr>
          <a:xfrm>
            <a:off x="2521258" y="2317072"/>
            <a:ext cx="9271248" cy="1754326"/>
          </a:xfrm>
          <a:prstGeom prst="rect">
            <a:avLst/>
          </a:prstGeom>
          <a:noFill/>
        </p:spPr>
        <p:txBody>
          <a:bodyPr wrap="square" rtlCol="0">
            <a:spAutoFit/>
          </a:bodyPr>
          <a:lstStyle/>
          <a:p>
            <a:r>
              <a:rPr lang="en-US" dirty="0"/>
              <a:t>Reports and Presentations: The final deliverable will consist of a detailed report describing the data sources, data modelling methodologies and data cleansing processes used in creating the Power BI dashboard. The report will include a step-by-step guide on how to interpret the insights and use the dashboard for decision-making. The presentation will show a High-level overview of key findings, insights, and recommendations, detailed recommendations for each area of analysis and focus on actionable insights and strategic recommendations.  </a:t>
            </a:r>
            <a:endParaRPr lang="en-IN" dirty="0"/>
          </a:p>
        </p:txBody>
      </p:sp>
      <p:sp>
        <p:nvSpPr>
          <p:cNvPr id="8" name="TextBox 7">
            <a:extLst>
              <a:ext uri="{FF2B5EF4-FFF2-40B4-BE49-F238E27FC236}">
                <a16:creationId xmlns:a16="http://schemas.microsoft.com/office/drawing/2014/main" id="{D51487D5-7314-2A61-AC61-5D0336AD1F92}"/>
              </a:ext>
            </a:extLst>
          </p:cNvPr>
          <p:cNvSpPr txBox="1"/>
          <p:nvPr/>
        </p:nvSpPr>
        <p:spPr>
          <a:xfrm>
            <a:off x="2725443" y="4253143"/>
            <a:ext cx="9067062" cy="1477328"/>
          </a:xfrm>
          <a:prstGeom prst="rect">
            <a:avLst/>
          </a:prstGeom>
          <a:noFill/>
        </p:spPr>
        <p:txBody>
          <a:bodyPr wrap="square" rtlCol="0">
            <a:spAutoFit/>
          </a:bodyPr>
          <a:lstStyle/>
          <a:p>
            <a:r>
              <a:rPr lang="en-US" dirty="0"/>
              <a:t>The Power BI dashboard, along with the report and presentation, will serve as a powerful business analytic tool that can significantly aid in achieving the objectives outlined for this retail project, remove duplicates, handle missing values, and reshape the data as needed for analysis and Create interactive dashboards and reports to provide an overview of key metrics and performance indicators, making it easy to spot trends and outliers.</a:t>
            </a:r>
            <a:endParaRPr lang="en-IN" dirty="0"/>
          </a:p>
        </p:txBody>
      </p:sp>
      <p:pic>
        <p:nvPicPr>
          <p:cNvPr id="3" name="Audio 2">
            <a:hlinkClick r:id="" action="ppaction://media"/>
            <a:extLst>
              <a:ext uri="{FF2B5EF4-FFF2-40B4-BE49-F238E27FC236}">
                <a16:creationId xmlns:a16="http://schemas.microsoft.com/office/drawing/2014/main" id="{956BA39A-F926-7304-5946-05A337C24A4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73212104"/>
      </p:ext>
    </p:extLst>
  </p:cSld>
  <p:clrMapOvr>
    <a:masterClrMapping/>
  </p:clrMapOvr>
  <mc:AlternateContent xmlns:mc="http://schemas.openxmlformats.org/markup-compatibility/2006" xmlns:p14="http://schemas.microsoft.com/office/powerpoint/2010/main">
    <mc:Choice Requires="p14">
      <p:transition spd="slow" p14:dur="2000" advTm="92422"/>
    </mc:Choice>
    <mc:Fallback xmlns="">
      <p:transition spd="slow" advTm="9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52400" y="152400"/>
            <a:ext cx="12192000" cy="6858000"/>
          </a:xfrm>
          <a:prstGeom prst="rect">
            <a:avLst/>
          </a:prstGeom>
        </p:spPr>
      </p:pic>
      <p:pic>
        <p:nvPicPr>
          <p:cNvPr id="6" name="Picture 5">
            <a:extLst>
              <a:ext uri="{FF2B5EF4-FFF2-40B4-BE49-F238E27FC236}">
                <a16:creationId xmlns:a16="http://schemas.microsoft.com/office/drawing/2014/main" id="{295EA3C2-1EFA-5F24-7C49-2A5AAF6CFC5F}"/>
              </a:ext>
            </a:extLst>
          </p:cNvPr>
          <p:cNvPicPr>
            <a:picLocks noChangeAspect="1"/>
          </p:cNvPicPr>
          <p:nvPr/>
        </p:nvPicPr>
        <p:blipFill>
          <a:blip r:embed="rId5"/>
          <a:stretch>
            <a:fillRect/>
          </a:stretch>
        </p:blipFill>
        <p:spPr>
          <a:xfrm>
            <a:off x="1" y="3604335"/>
            <a:ext cx="6729274" cy="3329865"/>
          </a:xfrm>
          <a:prstGeom prst="rect">
            <a:avLst/>
          </a:prstGeom>
        </p:spPr>
      </p:pic>
      <p:pic>
        <p:nvPicPr>
          <p:cNvPr id="10" name="Picture 9">
            <a:extLst>
              <a:ext uri="{FF2B5EF4-FFF2-40B4-BE49-F238E27FC236}">
                <a16:creationId xmlns:a16="http://schemas.microsoft.com/office/drawing/2014/main" id="{4EFA2E58-3D8F-FDCC-0239-E998FA0FAEAD}"/>
              </a:ext>
            </a:extLst>
          </p:cNvPr>
          <p:cNvPicPr>
            <a:picLocks noChangeAspect="1"/>
          </p:cNvPicPr>
          <p:nvPr/>
        </p:nvPicPr>
        <p:blipFill>
          <a:blip r:embed="rId6"/>
          <a:stretch>
            <a:fillRect/>
          </a:stretch>
        </p:blipFill>
        <p:spPr>
          <a:xfrm>
            <a:off x="0" y="0"/>
            <a:ext cx="12343883" cy="3604335"/>
          </a:xfrm>
          <a:prstGeom prst="rect">
            <a:avLst/>
          </a:prstGeom>
        </p:spPr>
      </p:pic>
      <p:pic>
        <p:nvPicPr>
          <p:cNvPr id="12" name="Picture 11">
            <a:extLst>
              <a:ext uri="{FF2B5EF4-FFF2-40B4-BE49-F238E27FC236}">
                <a16:creationId xmlns:a16="http://schemas.microsoft.com/office/drawing/2014/main" id="{7A79F4F8-47C1-D9C0-4B94-F5A4B8821F5B}"/>
              </a:ext>
            </a:extLst>
          </p:cNvPr>
          <p:cNvPicPr>
            <a:picLocks noChangeAspect="1"/>
          </p:cNvPicPr>
          <p:nvPr/>
        </p:nvPicPr>
        <p:blipFill>
          <a:blip r:embed="rId7"/>
          <a:stretch>
            <a:fillRect/>
          </a:stretch>
        </p:blipFill>
        <p:spPr>
          <a:xfrm>
            <a:off x="6169981" y="3528135"/>
            <a:ext cx="6173904" cy="3329866"/>
          </a:xfrm>
          <a:prstGeom prst="rect">
            <a:avLst/>
          </a:prstGeom>
        </p:spPr>
      </p:pic>
      <p:pic>
        <p:nvPicPr>
          <p:cNvPr id="3" name="Audio 2">
            <a:hlinkClick r:id="" action="ppaction://media"/>
            <a:extLst>
              <a:ext uri="{FF2B5EF4-FFF2-40B4-BE49-F238E27FC236}">
                <a16:creationId xmlns:a16="http://schemas.microsoft.com/office/drawing/2014/main" id="{F3D52E16-8735-4127-9C86-4BF10C6626D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66651086"/>
      </p:ext>
    </p:extLst>
  </p:cSld>
  <p:clrMapOvr>
    <a:masterClrMapping/>
  </p:clrMapOvr>
  <mc:AlternateContent xmlns:mc="http://schemas.openxmlformats.org/markup-compatibility/2006" xmlns:p14="http://schemas.microsoft.com/office/powerpoint/2010/main">
    <mc:Choice Requires="p14">
      <p:transition spd="slow" p14:dur="2000" advTm="3906"/>
    </mc:Choice>
    <mc:Fallback xmlns="">
      <p:transition spd="slow" advTm="3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52400" y="152400"/>
            <a:ext cx="12192000" cy="6858000"/>
          </a:xfrm>
          <a:prstGeom prst="rect">
            <a:avLst/>
          </a:prstGeom>
        </p:spPr>
      </p:pic>
      <p:pic>
        <p:nvPicPr>
          <p:cNvPr id="6" name="Picture 5">
            <a:extLst>
              <a:ext uri="{FF2B5EF4-FFF2-40B4-BE49-F238E27FC236}">
                <a16:creationId xmlns:a16="http://schemas.microsoft.com/office/drawing/2014/main" id="{310ED7F2-195F-BAB1-7A64-AD8BE5D24F46}"/>
              </a:ext>
            </a:extLst>
          </p:cNvPr>
          <p:cNvPicPr>
            <a:picLocks noChangeAspect="1"/>
          </p:cNvPicPr>
          <p:nvPr/>
        </p:nvPicPr>
        <p:blipFill>
          <a:blip r:embed="rId5"/>
          <a:stretch>
            <a:fillRect/>
          </a:stretch>
        </p:blipFill>
        <p:spPr>
          <a:xfrm>
            <a:off x="-1" y="-159584"/>
            <a:ext cx="12344401" cy="7177168"/>
          </a:xfrm>
          <a:prstGeom prst="rect">
            <a:avLst/>
          </a:prstGeom>
        </p:spPr>
      </p:pic>
      <p:sp>
        <p:nvSpPr>
          <p:cNvPr id="7" name="TextBox 6">
            <a:extLst>
              <a:ext uri="{FF2B5EF4-FFF2-40B4-BE49-F238E27FC236}">
                <a16:creationId xmlns:a16="http://schemas.microsoft.com/office/drawing/2014/main" id="{D81F1A38-1500-356D-A7B0-85DD71A830AD}"/>
              </a:ext>
            </a:extLst>
          </p:cNvPr>
          <p:cNvSpPr txBox="1"/>
          <p:nvPr/>
        </p:nvSpPr>
        <p:spPr>
          <a:xfrm>
            <a:off x="9303798" y="4873842"/>
            <a:ext cx="2735802" cy="2800767"/>
          </a:xfrm>
          <a:prstGeom prst="rect">
            <a:avLst/>
          </a:prstGeom>
          <a:noFill/>
        </p:spPr>
        <p:txBody>
          <a:bodyPr wrap="square" rtlCol="0">
            <a:spAutoFit/>
          </a:bodyPr>
          <a:lstStyle/>
          <a:p>
            <a:r>
              <a:rPr lang="en-US" sz="4400" dirty="0"/>
              <a:t>Power Bi </a:t>
            </a:r>
          </a:p>
          <a:p>
            <a:r>
              <a:rPr lang="en-US" sz="4400" dirty="0"/>
              <a:t>Problem </a:t>
            </a:r>
          </a:p>
          <a:p>
            <a:r>
              <a:rPr lang="en-US" sz="4400" dirty="0"/>
              <a:t>Statements</a:t>
            </a:r>
            <a:endParaRPr lang="en-IN" sz="4400" dirty="0"/>
          </a:p>
        </p:txBody>
      </p:sp>
      <p:pic>
        <p:nvPicPr>
          <p:cNvPr id="3" name="Audio 2">
            <a:hlinkClick r:id="" action="ppaction://media"/>
            <a:extLst>
              <a:ext uri="{FF2B5EF4-FFF2-40B4-BE49-F238E27FC236}">
                <a16:creationId xmlns:a16="http://schemas.microsoft.com/office/drawing/2014/main" id="{9A61CA49-DEE9-EBA2-FFED-48DC86D854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868202"/>
      </p:ext>
    </p:extLst>
  </p:cSld>
  <p:clrMapOvr>
    <a:masterClrMapping/>
  </p:clrMapOvr>
  <mc:AlternateContent xmlns:mc="http://schemas.openxmlformats.org/markup-compatibility/2006" xmlns:p14="http://schemas.microsoft.com/office/powerpoint/2010/main">
    <mc:Choice Requires="p14">
      <p:transition spd="slow" p14:dur="2000" advTm="1528"/>
    </mc:Choice>
    <mc:Fallback xmlns="">
      <p:transition spd="slow" advTm="1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1378" y="134644"/>
            <a:ext cx="12192000" cy="6858000"/>
          </a:xfrm>
          <a:prstGeom prst="rect">
            <a:avLst/>
          </a:prstGeom>
        </p:spPr>
      </p:pic>
      <p:pic>
        <p:nvPicPr>
          <p:cNvPr id="5" name="Picture 4">
            <a:extLst>
              <a:ext uri="{FF2B5EF4-FFF2-40B4-BE49-F238E27FC236}">
                <a16:creationId xmlns:a16="http://schemas.microsoft.com/office/drawing/2014/main" id="{A61E1405-B85F-6CBB-7BBE-7D18D5427CEB}"/>
              </a:ext>
            </a:extLst>
          </p:cNvPr>
          <p:cNvPicPr>
            <a:picLocks noChangeAspect="1"/>
          </p:cNvPicPr>
          <p:nvPr/>
        </p:nvPicPr>
        <p:blipFill>
          <a:blip r:embed="rId5"/>
          <a:stretch>
            <a:fillRect/>
          </a:stretch>
        </p:blipFill>
        <p:spPr>
          <a:xfrm>
            <a:off x="-81378" y="-135234"/>
            <a:ext cx="12354756" cy="7127878"/>
          </a:xfrm>
          <a:prstGeom prst="rect">
            <a:avLst/>
          </a:prstGeom>
        </p:spPr>
      </p:pic>
      <p:pic>
        <p:nvPicPr>
          <p:cNvPr id="3" name="Audio 2">
            <a:hlinkClick r:id="" action="ppaction://media"/>
            <a:extLst>
              <a:ext uri="{FF2B5EF4-FFF2-40B4-BE49-F238E27FC236}">
                <a16:creationId xmlns:a16="http://schemas.microsoft.com/office/drawing/2014/main" id="{43B28951-036D-7E37-CDBD-62353393E8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64091428"/>
      </p:ext>
    </p:extLst>
  </p:cSld>
  <p:clrMapOvr>
    <a:masterClrMapping/>
  </p:clrMapOvr>
  <mc:AlternateContent xmlns:mc="http://schemas.openxmlformats.org/markup-compatibility/2006" xmlns:p14="http://schemas.microsoft.com/office/powerpoint/2010/main">
    <mc:Choice Requires="p14">
      <p:transition spd="slow" p14:dur="2000" advTm="4851"/>
    </mc:Choice>
    <mc:Fallback xmlns="">
      <p:transition spd="slow" advTm="4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266" name="Picture 2" descr="Power BI for CEO  Vishal Pawar&#10; ">
            <a:extLst>
              <a:ext uri="{FF2B5EF4-FFF2-40B4-BE49-F238E27FC236}">
                <a16:creationId xmlns:a16="http://schemas.microsoft.com/office/drawing/2014/main" id="{76BD7F86-199B-A7C9-74B6-8BD91EC7F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0718"/>
            <a:ext cx="12192000" cy="74572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221A55-79F8-9095-8875-831A64EB884D}"/>
              </a:ext>
            </a:extLst>
          </p:cNvPr>
          <p:cNvPicPr>
            <a:picLocks noChangeAspect="1"/>
          </p:cNvPicPr>
          <p:nvPr/>
        </p:nvPicPr>
        <p:blipFill>
          <a:blip r:embed="rId6"/>
          <a:stretch>
            <a:fillRect/>
          </a:stretch>
        </p:blipFill>
        <p:spPr>
          <a:xfrm>
            <a:off x="4074402" y="3146328"/>
            <a:ext cx="6919560" cy="3246401"/>
          </a:xfrm>
          <a:prstGeom prst="rect">
            <a:avLst/>
          </a:prstGeom>
        </p:spPr>
      </p:pic>
      <p:sp>
        <p:nvSpPr>
          <p:cNvPr id="10" name="TextBox 9">
            <a:extLst>
              <a:ext uri="{FF2B5EF4-FFF2-40B4-BE49-F238E27FC236}">
                <a16:creationId xmlns:a16="http://schemas.microsoft.com/office/drawing/2014/main" id="{D6DEE21B-538A-4DBA-E903-A06E6FB7D5F6}"/>
              </a:ext>
            </a:extLst>
          </p:cNvPr>
          <p:cNvSpPr txBox="1"/>
          <p:nvPr/>
        </p:nvSpPr>
        <p:spPr>
          <a:xfrm>
            <a:off x="1109708" y="798990"/>
            <a:ext cx="7883371"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5" name="TextBox 14">
            <a:extLst>
              <a:ext uri="{FF2B5EF4-FFF2-40B4-BE49-F238E27FC236}">
                <a16:creationId xmlns:a16="http://schemas.microsoft.com/office/drawing/2014/main" id="{4099B488-ADF1-0408-15E3-554E0D3E437B}"/>
              </a:ext>
            </a:extLst>
          </p:cNvPr>
          <p:cNvSpPr txBox="1"/>
          <p:nvPr/>
        </p:nvSpPr>
        <p:spPr>
          <a:xfrm>
            <a:off x="1206468" y="1426643"/>
            <a:ext cx="4039341" cy="2862322"/>
          </a:xfrm>
          <a:prstGeom prst="rect">
            <a:avLst/>
          </a:prstGeom>
          <a:noFill/>
        </p:spPr>
        <p:txBody>
          <a:bodyPr wrap="square" rtlCol="0">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a:p>
            <a:endParaRPr lang="en-IN" dirty="0"/>
          </a:p>
        </p:txBody>
      </p:sp>
      <p:pic>
        <p:nvPicPr>
          <p:cNvPr id="3" name="Audio 2">
            <a:hlinkClick r:id="" action="ppaction://media"/>
            <a:extLst>
              <a:ext uri="{FF2B5EF4-FFF2-40B4-BE49-F238E27FC236}">
                <a16:creationId xmlns:a16="http://schemas.microsoft.com/office/drawing/2014/main" id="{49DDF3D5-7A70-B58C-5DBC-CBCB59328DF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93346717"/>
      </p:ext>
    </p:extLst>
  </p:cSld>
  <p:clrMapOvr>
    <a:masterClrMapping/>
  </p:clrMapOvr>
  <mc:AlternateContent xmlns:mc="http://schemas.openxmlformats.org/markup-compatibility/2006" xmlns:p14="http://schemas.microsoft.com/office/powerpoint/2010/main">
    <mc:Choice Requires="p14">
      <p:transition spd="slow" p14:dur="2000" advTm="5827"/>
    </mc:Choice>
    <mc:Fallback xmlns="">
      <p:transition spd="slow" advTm="5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9A97D22-E79D-CA05-8432-89444626FADA}"/>
              </a:ext>
            </a:extLst>
          </p:cNvPr>
          <p:cNvPicPr>
            <a:picLocks noChangeAspect="1"/>
          </p:cNvPicPr>
          <p:nvPr/>
        </p:nvPicPr>
        <p:blipFill>
          <a:blip r:embed="rId5"/>
          <a:stretch>
            <a:fillRect/>
          </a:stretch>
        </p:blipFill>
        <p:spPr>
          <a:xfrm>
            <a:off x="7121" y="0"/>
            <a:ext cx="12192000" cy="6858000"/>
          </a:xfrm>
          <a:prstGeom prst="rect">
            <a:avLst/>
          </a:prstGeom>
        </p:spPr>
      </p:pic>
      <p:pic>
        <p:nvPicPr>
          <p:cNvPr id="8" name="Picture 7">
            <a:extLst>
              <a:ext uri="{FF2B5EF4-FFF2-40B4-BE49-F238E27FC236}">
                <a16:creationId xmlns:a16="http://schemas.microsoft.com/office/drawing/2014/main" id="{DDBCE6BC-4495-DE7C-B8B9-5D0412A8D895}"/>
              </a:ext>
            </a:extLst>
          </p:cNvPr>
          <p:cNvPicPr>
            <a:picLocks noChangeAspect="1"/>
          </p:cNvPicPr>
          <p:nvPr/>
        </p:nvPicPr>
        <p:blipFill>
          <a:blip r:embed="rId6"/>
          <a:stretch>
            <a:fillRect/>
          </a:stretch>
        </p:blipFill>
        <p:spPr>
          <a:xfrm>
            <a:off x="4927106" y="2032987"/>
            <a:ext cx="7257773" cy="4825014"/>
          </a:xfrm>
          <a:prstGeom prst="rect">
            <a:avLst/>
          </a:prstGeom>
        </p:spPr>
      </p:pic>
      <p:sp>
        <p:nvSpPr>
          <p:cNvPr id="10" name="TextBox 9">
            <a:extLst>
              <a:ext uri="{FF2B5EF4-FFF2-40B4-BE49-F238E27FC236}">
                <a16:creationId xmlns:a16="http://schemas.microsoft.com/office/drawing/2014/main" id="{1C6CCCCE-6BEF-7D4B-9804-BAD4A32F9977}"/>
              </a:ext>
            </a:extLst>
          </p:cNvPr>
          <p:cNvSpPr txBox="1"/>
          <p:nvPr/>
        </p:nvSpPr>
        <p:spPr>
          <a:xfrm>
            <a:off x="1109709" y="381741"/>
            <a:ext cx="8076460"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2" name="TextBox 11">
            <a:extLst>
              <a:ext uri="{FF2B5EF4-FFF2-40B4-BE49-F238E27FC236}">
                <a16:creationId xmlns:a16="http://schemas.microsoft.com/office/drawing/2014/main" id="{F11D7487-98C2-8F0F-E8CB-EBBEB424B708}"/>
              </a:ext>
            </a:extLst>
          </p:cNvPr>
          <p:cNvSpPr txBox="1"/>
          <p:nvPr/>
        </p:nvSpPr>
        <p:spPr>
          <a:xfrm>
            <a:off x="1109709" y="1003177"/>
            <a:ext cx="3524435" cy="3416320"/>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 Conversely countries like  USA, Spain exhibits the highest sales.</a:t>
            </a:r>
            <a:endParaRPr lang="en-IN" dirty="0"/>
          </a:p>
        </p:txBody>
      </p:sp>
      <p:pic>
        <p:nvPicPr>
          <p:cNvPr id="3" name="Audio 2">
            <a:hlinkClick r:id="" action="ppaction://media"/>
            <a:extLst>
              <a:ext uri="{FF2B5EF4-FFF2-40B4-BE49-F238E27FC236}">
                <a16:creationId xmlns:a16="http://schemas.microsoft.com/office/drawing/2014/main" id="{6F6F1A2B-A8E0-677B-53EF-AF8B09153C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55576808"/>
      </p:ext>
    </p:extLst>
  </p:cSld>
  <p:clrMapOvr>
    <a:masterClrMapping/>
  </p:clrMapOvr>
  <mc:AlternateContent xmlns:mc="http://schemas.openxmlformats.org/markup-compatibility/2006" xmlns:p14="http://schemas.microsoft.com/office/powerpoint/2010/main">
    <mc:Choice Requires="p14">
      <p:transition spd="slow" p14:dur="2000" advTm="3653"/>
    </mc:Choice>
    <mc:Fallback xmlns="">
      <p:transition spd="slow" advTm="3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2194</Words>
  <Application>Microsoft Office PowerPoint</Application>
  <PresentationFormat>Widescreen</PresentationFormat>
  <Paragraphs>90</Paragraphs>
  <Slides>29</Slides>
  <Notes>1</Notes>
  <HiddenSlides>0</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Lucida Handwriting</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917013452608</dc:creator>
  <cp:lastModifiedBy>917013452608</cp:lastModifiedBy>
  <cp:revision>4</cp:revision>
  <dcterms:created xsi:type="dcterms:W3CDTF">2024-06-30T12:40:20Z</dcterms:created>
  <dcterms:modified xsi:type="dcterms:W3CDTF">2024-06-30T17:46:42Z</dcterms:modified>
</cp:coreProperties>
</file>